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6" r:id="rId20"/>
    <p:sldId id="277" r:id="rId21"/>
    <p:sldId id="284" r:id="rId22"/>
    <p:sldId id="269" r:id="rId23"/>
    <p:sldId id="304" r:id="rId24"/>
    <p:sldId id="305"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333" r:id="rId49"/>
    <p:sldId id="334" r:id="rId50"/>
    <p:sldId id="335"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9" d="100"/>
          <a:sy n="139" d="100"/>
        </p:scale>
        <p:origin x="72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047814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QuestLabGarrett/SpaceY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QuestLabGarrett/SpaceY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QuestLabGarrett/SpaceY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QuestLabGarrett/SpaceY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QuestLabGarrett/SpaceY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QuestLabGarrett/SpaceY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QuestLabGarrett/SpaceYCapstone/blob/main/SpaceX_Machine_Learning_Prediction_Part_5.jupyterlite.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QuestLabGarrett/SpaceYCapston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QuestLabGarrett/SpaceY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QuestLabGarrett/SpaceY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Garrett Isaacs</a:t>
            </a:r>
          </a:p>
          <a:p>
            <a:r>
              <a:rPr lang="en-US" dirty="0">
                <a:solidFill>
                  <a:schemeClr val="bg2"/>
                </a:solidFill>
                <a:latin typeface="Abadi" panose="020B0604020104020204" pitchFamily="34" charset="0"/>
                <a:ea typeface="SF Pro" pitchFamily="2" charset="0"/>
                <a:cs typeface="SF Pro" pitchFamily="2" charset="0"/>
              </a:rPr>
              <a:t>6/3/24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2" name="Content Placeholder 4">
            <a:extLst>
              <a:ext uri="{FF2B5EF4-FFF2-40B4-BE49-F238E27FC236}">
                <a16:creationId xmlns:a16="http://schemas.microsoft.com/office/drawing/2014/main" id="{17060D06-1B40-4262-32B1-0424E94A53D4}"/>
              </a:ext>
            </a:extLst>
          </p:cNvPr>
          <p:cNvSpPr txBox="1">
            <a:spLocks/>
          </p:cNvSpPr>
          <p:nvPr/>
        </p:nvSpPr>
        <p:spPr>
          <a:xfrm>
            <a:off x="770011" y="1825625"/>
            <a:ext cx="897565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solidFill>
                  <a:schemeClr val="accent3">
                    <a:lumMod val="25000"/>
                  </a:schemeClr>
                </a:solidFill>
                <a:latin typeface="Abadi" panose="020B0604020104020204" pitchFamily="34" charset="0"/>
              </a:rPr>
              <a:t>With the data collected, we can now begin the initial findings step.</a:t>
            </a:r>
          </a:p>
          <a:p>
            <a:pPr lvl="1"/>
            <a:r>
              <a:rPr lang="en-US" sz="1800">
                <a:solidFill>
                  <a:schemeClr val="accent3">
                    <a:lumMod val="25000"/>
                  </a:schemeClr>
                </a:solidFill>
                <a:latin typeface="Abadi" panose="020B0604020104020204" pitchFamily="34" charset="0"/>
              </a:rPr>
              <a:t>Firstly the objective marker was reduced from the different types of landing and success rating to just a Boolean of landing successful.</a:t>
            </a:r>
          </a:p>
          <a:p>
            <a:pPr lvl="1"/>
            <a:r>
              <a:rPr lang="en-US" sz="1800">
                <a:solidFill>
                  <a:schemeClr val="accent3">
                    <a:lumMod val="25000"/>
                  </a:schemeClr>
                </a:solidFill>
                <a:latin typeface="Abadi" panose="020B0604020104020204" pitchFamily="34" charset="0"/>
              </a:rPr>
              <a:t>We’re able to see how many launches took place at each site</a:t>
            </a:r>
          </a:p>
          <a:p>
            <a:pPr lvl="2"/>
            <a:r>
              <a:rPr lang="en-US" sz="1400">
                <a:solidFill>
                  <a:schemeClr val="accent3">
                    <a:lumMod val="25000"/>
                  </a:schemeClr>
                </a:solidFill>
                <a:latin typeface="Abadi" panose="020B0604020104020204" pitchFamily="34" charset="0"/>
              </a:rPr>
              <a:t>A significant majority launched from CCAFS SLC 40</a:t>
            </a:r>
          </a:p>
          <a:p>
            <a:pPr lvl="1"/>
            <a:r>
              <a:rPr lang="en-US" sz="1800">
                <a:solidFill>
                  <a:schemeClr val="accent3">
                    <a:lumMod val="25000"/>
                  </a:schemeClr>
                </a:solidFill>
                <a:latin typeface="Abadi" panose="020B0604020104020204" pitchFamily="34" charset="0"/>
              </a:rPr>
              <a:t>What the objective of these launches was</a:t>
            </a:r>
          </a:p>
          <a:p>
            <a:pPr lvl="2"/>
            <a:r>
              <a:rPr lang="en-US" sz="1400">
                <a:solidFill>
                  <a:schemeClr val="accent3">
                    <a:lumMod val="25000"/>
                  </a:schemeClr>
                </a:solidFill>
                <a:latin typeface="Abadi" panose="020B0604020104020204" pitchFamily="34" charset="0"/>
              </a:rPr>
              <a:t>Mostly geosynchronous orbit, ISS missions, and very low earth orbit</a:t>
            </a:r>
          </a:p>
          <a:p>
            <a:pPr lvl="1"/>
            <a:r>
              <a:rPr lang="en-US" sz="1800">
                <a:solidFill>
                  <a:schemeClr val="accent3">
                    <a:lumMod val="25000"/>
                  </a:schemeClr>
                </a:solidFill>
                <a:latin typeface="Abadi" panose="020B0604020104020204" pitchFamily="34" charset="0"/>
              </a:rPr>
              <a:t>And what the landing occurrence of the booster module was</a:t>
            </a:r>
          </a:p>
          <a:p>
            <a:pPr lvl="2"/>
            <a:r>
              <a:rPr lang="en-US" sz="1400">
                <a:solidFill>
                  <a:schemeClr val="accent3">
                    <a:lumMod val="25000"/>
                  </a:schemeClr>
                </a:solidFill>
                <a:latin typeface="Abadi" panose="020B0604020104020204" pitchFamily="34" charset="0"/>
              </a:rPr>
              <a:t>Most commonly a successful drone ship landing.</a:t>
            </a:r>
          </a:p>
          <a:p>
            <a:r>
              <a:rPr lang="en-US" sz="2200">
                <a:solidFill>
                  <a:schemeClr val="accent3">
                    <a:lumMod val="25000"/>
                  </a:schemeClr>
                </a:solidFill>
                <a:latin typeface="Abadi" panose="020B0604020104020204" pitchFamily="34" charset="0"/>
              </a:rPr>
              <a:t>From here we take the landing outcomes and simplify it into the categorical objective for our study: if the landing was successful or not.</a:t>
            </a:r>
          </a:p>
          <a:p>
            <a:pPr>
              <a:lnSpc>
                <a:spcPct val="100000"/>
              </a:lnSpc>
              <a:spcBef>
                <a:spcPts val="1400"/>
              </a:spcBef>
            </a:pPr>
            <a:r>
              <a:rPr lang="en-US" sz="2200">
                <a:solidFill>
                  <a:schemeClr val="accent3">
                    <a:lumMod val="25000"/>
                  </a:schemeClr>
                </a:solidFill>
                <a:latin typeface="Abadi" panose="020B0604020104020204" pitchFamily="34" charset="0"/>
              </a:rPr>
              <a:t>Here is the </a:t>
            </a:r>
            <a:r>
              <a:rPr lang="en-US" sz="2200">
                <a:solidFill>
                  <a:schemeClr val="accent3">
                    <a:lumMod val="25000"/>
                  </a:schemeClr>
                </a:solidFill>
                <a:latin typeface="Abadi" panose="020B0604020104020204" pitchFamily="34" charset="0"/>
                <a:hlinkClick r:id="rId3"/>
              </a:rPr>
              <a:t>notebook</a:t>
            </a:r>
            <a:r>
              <a:rPr lang="en-US" sz="2200">
                <a:solidFill>
                  <a:schemeClr val="accent3">
                    <a:lumMod val="25000"/>
                  </a:schemeClr>
                </a:solidFill>
                <a:latin typeface="Abadi" panose="020B0604020104020204" pitchFamily="34" charset="0"/>
              </a:rPr>
              <a:t> where the initial data wrangling took place.</a:t>
            </a:r>
            <a:endParaRPr lang="en-US"/>
          </a:p>
          <a:p>
            <a:endParaRPr lang="en-US" dirty="0"/>
          </a:p>
        </p:txBody>
      </p:sp>
      <p:sp>
        <p:nvSpPr>
          <p:cNvPr id="3" name="Title 1">
            <a:extLst>
              <a:ext uri="{FF2B5EF4-FFF2-40B4-BE49-F238E27FC236}">
                <a16:creationId xmlns:a16="http://schemas.microsoft.com/office/drawing/2014/main" id="{C131FBF8-FC97-10FD-F308-002AFECBCB5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DE7FD2A5-0829-EEBA-848F-84677AE6EDCB}"/>
              </a:ext>
            </a:extLst>
          </p:cNvPr>
          <p:cNvPicPr>
            <a:picLocks noChangeAspect="1"/>
          </p:cNvPicPr>
          <p:nvPr/>
        </p:nvPicPr>
        <p:blipFill>
          <a:blip r:embed="rId4"/>
          <a:stretch>
            <a:fillRect/>
          </a:stretch>
        </p:blipFill>
        <p:spPr>
          <a:xfrm>
            <a:off x="7681523" y="2565897"/>
            <a:ext cx="1476581" cy="685896"/>
          </a:xfrm>
          <a:prstGeom prst="rect">
            <a:avLst/>
          </a:prstGeom>
        </p:spPr>
      </p:pic>
      <p:pic>
        <p:nvPicPr>
          <p:cNvPr id="7" name="Picture 6">
            <a:extLst>
              <a:ext uri="{FF2B5EF4-FFF2-40B4-BE49-F238E27FC236}">
                <a16:creationId xmlns:a16="http://schemas.microsoft.com/office/drawing/2014/main" id="{82480039-BAD4-C3B4-C244-C695F9DD93AF}"/>
              </a:ext>
            </a:extLst>
          </p:cNvPr>
          <p:cNvPicPr>
            <a:picLocks noChangeAspect="1"/>
          </p:cNvPicPr>
          <p:nvPr/>
        </p:nvPicPr>
        <p:blipFill>
          <a:blip r:embed="rId5"/>
          <a:stretch>
            <a:fillRect/>
          </a:stretch>
        </p:blipFill>
        <p:spPr>
          <a:xfrm>
            <a:off x="9339160" y="2565897"/>
            <a:ext cx="952633" cy="1981477"/>
          </a:xfrm>
          <a:prstGeom prst="rect">
            <a:avLst/>
          </a:prstGeom>
        </p:spPr>
      </p:pic>
      <p:pic>
        <p:nvPicPr>
          <p:cNvPr id="9" name="Picture 8">
            <a:extLst>
              <a:ext uri="{FF2B5EF4-FFF2-40B4-BE49-F238E27FC236}">
                <a16:creationId xmlns:a16="http://schemas.microsoft.com/office/drawing/2014/main" id="{3C7A6E0E-8074-971D-9CAC-1939ABE683B3}"/>
              </a:ext>
            </a:extLst>
          </p:cNvPr>
          <p:cNvPicPr>
            <a:picLocks noChangeAspect="1"/>
          </p:cNvPicPr>
          <p:nvPr/>
        </p:nvPicPr>
        <p:blipFill>
          <a:blip r:embed="rId6"/>
          <a:stretch>
            <a:fillRect/>
          </a:stretch>
        </p:blipFill>
        <p:spPr>
          <a:xfrm>
            <a:off x="10472849" y="2565897"/>
            <a:ext cx="1305107" cy="153373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For initial exploratory analysis, scatter plots and </a:t>
            </a:r>
            <a:r>
              <a:rPr lang="en-US" sz="2200" dirty="0" err="1">
                <a:solidFill>
                  <a:schemeClr val="accent3">
                    <a:lumMod val="25000"/>
                  </a:schemeClr>
                </a:solidFill>
                <a:latin typeface="Abadi"/>
              </a:rPr>
              <a:t>catter</a:t>
            </a:r>
            <a:r>
              <a:rPr lang="en-US" sz="2200" dirty="0">
                <a:solidFill>
                  <a:schemeClr val="accent3">
                    <a:lumMod val="25000"/>
                  </a:schemeClr>
                </a:solidFill>
                <a:latin typeface="Abadi"/>
              </a:rPr>
              <a:t> plots were used to try to visually identify trends and patterns in the data. </a:t>
            </a:r>
          </a:p>
          <a:p>
            <a:pPr lvl="1">
              <a:lnSpc>
                <a:spcPct val="100000"/>
              </a:lnSpc>
              <a:spcBef>
                <a:spcPts val="1400"/>
              </a:spcBef>
            </a:pPr>
            <a:r>
              <a:rPr lang="en-US" sz="1800" dirty="0">
                <a:solidFill>
                  <a:schemeClr val="accent3">
                    <a:lumMod val="25000"/>
                  </a:schemeClr>
                </a:solidFill>
                <a:latin typeface="Abadi"/>
              </a:rPr>
              <a:t>A </a:t>
            </a:r>
            <a:r>
              <a:rPr lang="en-US" sz="1800" dirty="0" err="1">
                <a:solidFill>
                  <a:schemeClr val="accent3">
                    <a:lumMod val="25000"/>
                  </a:schemeClr>
                </a:solidFill>
                <a:latin typeface="Abadi"/>
              </a:rPr>
              <a:t>catter</a:t>
            </a:r>
            <a:r>
              <a:rPr lang="en-US" sz="1800" dirty="0">
                <a:solidFill>
                  <a:schemeClr val="accent3">
                    <a:lumMod val="25000"/>
                  </a:schemeClr>
                </a:solidFill>
                <a:latin typeface="Abadi"/>
              </a:rPr>
              <a:t> plot is a scatter plot with one or more axis being a categorical value. Dots have some shake to make it more visually clear the volume of a category</a:t>
            </a:r>
          </a:p>
          <a:p>
            <a:pPr lvl="1">
              <a:lnSpc>
                <a:spcPct val="100000"/>
              </a:lnSpc>
              <a:spcBef>
                <a:spcPts val="1400"/>
              </a:spcBef>
            </a:pPr>
            <a:r>
              <a:rPr lang="en-US" sz="1800" dirty="0">
                <a:solidFill>
                  <a:schemeClr val="accent3">
                    <a:lumMod val="25000"/>
                  </a:schemeClr>
                </a:solidFill>
                <a:latin typeface="Abadi"/>
              </a:rPr>
              <a:t>This was preformed on Flight Number vs Payload Mass, Flight Number vs Launch Site, Payload Mass vs Launch Site, Flight Number vs Orbit and Payload Mass vs Orbit. In each chart, dots were color coded to identify the success of failure of the booster landing.</a:t>
            </a:r>
          </a:p>
          <a:p>
            <a:pPr lvl="1">
              <a:lnSpc>
                <a:spcPct val="100000"/>
              </a:lnSpc>
              <a:spcBef>
                <a:spcPts val="1400"/>
              </a:spcBef>
            </a:pPr>
            <a:r>
              <a:rPr lang="en-US" sz="1800" dirty="0">
                <a:solidFill>
                  <a:schemeClr val="accent3">
                    <a:lumMod val="25000"/>
                  </a:schemeClr>
                </a:solidFill>
                <a:latin typeface="Abadi"/>
              </a:rPr>
              <a:t>In addition, bar and line chats were employed to visualize the average success of booster landing by Orbit, and the rate of booster landing over the years.</a:t>
            </a:r>
          </a:p>
          <a:p>
            <a:pPr>
              <a:lnSpc>
                <a:spcPct val="100000"/>
              </a:lnSpc>
              <a:spcBef>
                <a:spcPts val="1400"/>
              </a:spcBef>
            </a:pPr>
            <a:r>
              <a:rPr lang="en-US" sz="2400" dirty="0">
                <a:solidFill>
                  <a:schemeClr val="accent3">
                    <a:lumMod val="25000"/>
                  </a:schemeClr>
                </a:solidFill>
                <a:latin typeface="Abadi" panose="020B0604020104020204" pitchFamily="34" charset="0"/>
              </a:rPr>
              <a:t>Here is the </a:t>
            </a:r>
            <a:r>
              <a:rPr lang="en-US" sz="2400" dirty="0">
                <a:solidFill>
                  <a:schemeClr val="accent3">
                    <a:lumMod val="25000"/>
                  </a:schemeClr>
                </a:solidFill>
                <a:latin typeface="Abadi" panose="020B0604020104020204" pitchFamily="34" charset="0"/>
                <a:hlinkClick r:id="rId3"/>
              </a:rPr>
              <a:t>notebook</a:t>
            </a:r>
            <a:r>
              <a:rPr lang="en-US" sz="2400" dirty="0">
                <a:solidFill>
                  <a:schemeClr val="accent3">
                    <a:lumMod val="25000"/>
                  </a:schemeClr>
                </a:solidFill>
                <a:latin typeface="Abadi" panose="020B0604020104020204" pitchFamily="34" charset="0"/>
              </a:rPr>
              <a:t> where the initial data visualization took place.</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were used for more quantitative data analysis. </a:t>
            </a:r>
          </a:p>
          <a:p>
            <a:pPr>
              <a:lnSpc>
                <a:spcPct val="100000"/>
              </a:lnSpc>
              <a:spcBef>
                <a:spcPts val="1400"/>
              </a:spcBef>
            </a:pPr>
            <a:r>
              <a:rPr lang="en-US" sz="2200" dirty="0">
                <a:solidFill>
                  <a:schemeClr val="accent3">
                    <a:lumMod val="25000"/>
                  </a:schemeClr>
                </a:solidFill>
                <a:latin typeface="Abadi"/>
              </a:rPr>
              <a:t>With this method, we are able to easily compare the landing outcomes from specific sites, what their payload mass was, when the launch was, and their orbit objective</a:t>
            </a:r>
          </a:p>
          <a:p>
            <a:pPr>
              <a:lnSpc>
                <a:spcPct val="100000"/>
              </a:lnSpc>
              <a:spcBef>
                <a:spcPts val="1400"/>
              </a:spcBef>
            </a:pPr>
            <a:r>
              <a:rPr lang="en-US" sz="2200" dirty="0">
                <a:solidFill>
                  <a:schemeClr val="accent3">
                    <a:lumMod val="25000"/>
                  </a:schemeClr>
                </a:solidFill>
                <a:latin typeface="Abadi"/>
              </a:rPr>
              <a:t>We are able to deduce which customers are most common and the quantity of their payload launches.</a:t>
            </a:r>
          </a:p>
          <a:p>
            <a:pPr>
              <a:lnSpc>
                <a:spcPct val="100000"/>
              </a:lnSpc>
              <a:spcBef>
                <a:spcPts val="1400"/>
              </a:spcBef>
            </a:pPr>
            <a:r>
              <a:rPr lang="en-US" sz="2200" dirty="0">
                <a:solidFill>
                  <a:schemeClr val="accent3">
                    <a:lumMod val="25000"/>
                  </a:schemeClr>
                </a:solidFill>
                <a:latin typeface="Abadi"/>
              </a:rPr>
              <a:t>We can also see which boosters are responsible for what payload masses, and see trends from a booster to launch the heaviest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Here is the </a:t>
            </a:r>
            <a:r>
              <a:rPr lang="en-US" sz="2000" dirty="0">
                <a:solidFill>
                  <a:schemeClr val="accent3">
                    <a:lumMod val="25000"/>
                  </a:schemeClr>
                </a:solidFill>
                <a:latin typeface="Abadi" panose="020B0604020104020204" pitchFamily="34" charset="0"/>
                <a:hlinkClick r:id="rId3"/>
              </a:rPr>
              <a:t>notebook</a:t>
            </a:r>
            <a:r>
              <a:rPr lang="en-US" sz="2000" dirty="0">
                <a:solidFill>
                  <a:schemeClr val="accent3">
                    <a:lumMod val="25000"/>
                  </a:schemeClr>
                </a:solidFill>
                <a:latin typeface="Abadi" panose="020B0604020104020204" pitchFamily="34" charset="0"/>
              </a:rPr>
              <a:t> where the SQL data exploration took place.</a:t>
            </a:r>
            <a:endParaRPr lang="en-US" sz="2000"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is a tool that allows for the visualization of geographic data. The data we collected has launch site information and coordinates. As such we are able to visualize launch and landing information on the map.</a:t>
            </a:r>
          </a:p>
          <a:p>
            <a:pPr>
              <a:lnSpc>
                <a:spcPct val="100000"/>
              </a:lnSpc>
              <a:spcBef>
                <a:spcPts val="1400"/>
              </a:spcBef>
            </a:pPr>
            <a:r>
              <a:rPr lang="en-US" sz="2200" dirty="0">
                <a:solidFill>
                  <a:schemeClr val="accent3">
                    <a:lumMod val="25000"/>
                  </a:schemeClr>
                </a:solidFill>
                <a:latin typeface="Abadi" panose="020B0604020104020204" pitchFamily="34" charset="0"/>
              </a:rPr>
              <a:t>With Folium, markers were clustered and placed at each launch site. Color of red and green were used to denote if the landing of the booster was a failure or success respectively. </a:t>
            </a:r>
          </a:p>
          <a:p>
            <a:pPr>
              <a:lnSpc>
                <a:spcPct val="100000"/>
              </a:lnSpc>
              <a:spcBef>
                <a:spcPts val="1400"/>
              </a:spcBef>
            </a:pPr>
            <a:r>
              <a:rPr lang="en-US" sz="2200" dirty="0">
                <a:solidFill>
                  <a:schemeClr val="accent3">
                    <a:lumMod val="25000"/>
                  </a:schemeClr>
                </a:solidFill>
                <a:latin typeface="Abadi" panose="020B0604020104020204" pitchFamily="34" charset="0"/>
              </a:rPr>
              <a:t>In addition, we are able to denote geographic distances, and can plot markers to key points, like cities, freeways, and railroads to the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Here is the </a:t>
            </a:r>
            <a:r>
              <a:rPr lang="en-US" sz="2400" dirty="0">
                <a:solidFill>
                  <a:schemeClr val="accent3">
                    <a:lumMod val="25000"/>
                  </a:schemeClr>
                </a:solidFill>
                <a:latin typeface="Abadi" panose="020B0604020104020204" pitchFamily="34" charset="0"/>
                <a:hlinkClick r:id="rId3"/>
              </a:rPr>
              <a:t>notebook</a:t>
            </a:r>
            <a:r>
              <a:rPr lang="en-US" sz="2400" dirty="0">
                <a:solidFill>
                  <a:schemeClr val="accent3">
                    <a:lumMod val="25000"/>
                  </a:schemeClr>
                </a:solidFill>
                <a:latin typeface="Abadi" panose="020B0604020104020204" pitchFamily="34" charset="0"/>
              </a:rPr>
              <a:t> where the geographic data exploration took place.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Creating a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allows for the quick change of parameters to get new visualization in data.</a:t>
            </a:r>
          </a:p>
          <a:p>
            <a:pPr>
              <a:lnSpc>
                <a:spcPct val="100000"/>
              </a:lnSpc>
              <a:spcBef>
                <a:spcPts val="1400"/>
              </a:spcBef>
            </a:pPr>
            <a:r>
              <a:rPr lang="en-US" sz="2200" dirty="0">
                <a:solidFill>
                  <a:schemeClr val="accent3">
                    <a:lumMod val="25000"/>
                  </a:schemeClr>
                </a:solidFill>
                <a:latin typeface="Abadi" panose="020B0604020104020204" pitchFamily="34" charset="0"/>
              </a:rPr>
              <a:t>A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pie chart was set up to demonstrate the landing success of boosters from each individual site, and with a change show the pie chart of the success rate of booster landings from a particular site.</a:t>
            </a:r>
          </a:p>
          <a:p>
            <a:pPr>
              <a:lnSpc>
                <a:spcPct val="100000"/>
              </a:lnSpc>
              <a:spcBef>
                <a:spcPts val="1400"/>
              </a:spcBef>
            </a:pPr>
            <a:r>
              <a:rPr lang="en-US" sz="2200" dirty="0">
                <a:solidFill>
                  <a:schemeClr val="accent3">
                    <a:lumMod val="25000"/>
                  </a:schemeClr>
                </a:solidFill>
                <a:latin typeface="Abadi" panose="020B0604020104020204" pitchFamily="34" charset="0"/>
              </a:rPr>
              <a:t>A </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plot was set up to demonstrate the success rate of a booster landing by payload mass and booster. This way we can identify trends of booster succeeding to land given their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Here is the </a:t>
            </a:r>
            <a:r>
              <a:rPr lang="en-US" sz="2000" dirty="0">
                <a:solidFill>
                  <a:schemeClr val="accent3">
                    <a:lumMod val="25000"/>
                  </a:schemeClr>
                </a:solidFill>
                <a:latin typeface="Abadi" panose="020B0604020104020204" pitchFamily="34" charset="0"/>
                <a:hlinkClick r:id="rId3"/>
              </a:rPr>
              <a:t>script</a:t>
            </a:r>
            <a:r>
              <a:rPr lang="en-US" sz="2000" dirty="0">
                <a:solidFill>
                  <a:schemeClr val="accent3">
                    <a:lumMod val="25000"/>
                  </a:schemeClr>
                </a:solidFill>
                <a:latin typeface="Abadi" panose="020B0604020104020204" pitchFamily="34" charset="0"/>
              </a:rPr>
              <a:t> where the dashboard can be run.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generate classification models for the data, pipelines were set up to test varying hyper parameters in an attempt to find the best tuned model per model type.</a:t>
            </a:r>
          </a:p>
          <a:p>
            <a:pPr>
              <a:lnSpc>
                <a:spcPct val="100000"/>
              </a:lnSpc>
              <a:spcBef>
                <a:spcPts val="1400"/>
              </a:spcBef>
            </a:pPr>
            <a:r>
              <a:rPr lang="en-US" sz="2200" dirty="0">
                <a:solidFill>
                  <a:schemeClr val="accent3">
                    <a:lumMod val="25000"/>
                  </a:schemeClr>
                </a:solidFill>
                <a:latin typeface="Abadi" panose="020B0604020104020204" pitchFamily="34" charset="0"/>
              </a:rPr>
              <a:t>Classification models employed were logistic regression, decision tree, support vector machines, and k-nearest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Each model was set in a grid search pipeline with 10 convulsions each along with varying parameter settings to test for best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In the end, all models preformed the same.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Here is the </a:t>
            </a:r>
            <a:r>
              <a:rPr lang="en-US" sz="2000" dirty="0">
                <a:solidFill>
                  <a:schemeClr val="accent3">
                    <a:lumMod val="25000"/>
                  </a:schemeClr>
                </a:solidFill>
                <a:latin typeface="Abadi" panose="020B0604020104020204" pitchFamily="34" charset="0"/>
                <a:hlinkClick r:id="rId3"/>
              </a:rPr>
              <a:t>notebook</a:t>
            </a:r>
            <a:r>
              <a:rPr lang="en-US" sz="2000" dirty="0">
                <a:solidFill>
                  <a:schemeClr val="accent3">
                    <a:lumMod val="25000"/>
                  </a:schemeClr>
                </a:solidFill>
                <a:latin typeface="Abadi" panose="020B0604020104020204" pitchFamily="34" charset="0"/>
              </a:rPr>
              <a:t> where the geographic data exploration took place.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an additional attempt at finding better preforming models, half of the successful booster landing results were removed from the data set to train and test on a balanced class.</a:t>
            </a:r>
          </a:p>
          <a:p>
            <a:pPr>
              <a:lnSpc>
                <a:spcPct val="100000"/>
              </a:lnSpc>
              <a:spcBef>
                <a:spcPts val="1400"/>
              </a:spcBef>
            </a:pPr>
            <a:r>
              <a:rPr lang="en-US" sz="2200" dirty="0">
                <a:solidFill>
                  <a:schemeClr val="accent3">
                    <a:lumMod val="25000"/>
                  </a:schemeClr>
                </a:solidFill>
                <a:latin typeface="Abadi" panose="020B0604020104020204" pitchFamily="34" charset="0"/>
              </a:rPr>
              <a:t>This ended up preforming worse, but unlike the previous results the confusion matrices showed different classification rates.</a:t>
            </a:r>
          </a:p>
          <a:p>
            <a:pPr>
              <a:lnSpc>
                <a:spcPct val="100000"/>
              </a:lnSpc>
              <a:spcBef>
                <a:spcPts val="1400"/>
              </a:spcBef>
            </a:pPr>
            <a:r>
              <a:rPr lang="en-US" sz="2200" dirty="0">
                <a:solidFill>
                  <a:schemeClr val="accent3">
                    <a:lumMod val="25000"/>
                  </a:schemeClr>
                </a:solidFill>
                <a:latin typeface="Abadi" panose="020B0604020104020204" pitchFamily="34" charset="0"/>
              </a:rPr>
              <a:t>An attempt to average the result of the models for a final output was tested for accuracy, leading to an accuracy score matching the previous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Here is the </a:t>
            </a:r>
            <a:r>
              <a:rPr lang="en-US" sz="2000" dirty="0">
                <a:solidFill>
                  <a:schemeClr val="accent3">
                    <a:lumMod val="25000"/>
                  </a:schemeClr>
                </a:solidFill>
                <a:latin typeface="Abadi" panose="020B0604020104020204" pitchFamily="34" charset="0"/>
                <a:hlinkClick r:id="rId4"/>
              </a:rPr>
              <a:t>notebook</a:t>
            </a:r>
            <a:r>
              <a:rPr lang="en-US" sz="2000" dirty="0">
                <a:solidFill>
                  <a:schemeClr val="accent3">
                    <a:lumMod val="25000"/>
                  </a:schemeClr>
                </a:solidFill>
                <a:latin typeface="Abadi" panose="020B0604020104020204" pitchFamily="34" charset="0"/>
              </a:rPr>
              <a:t> where the geographic data exploration took place.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part 2</a:t>
            </a:r>
          </a:p>
        </p:txBody>
      </p:sp>
    </p:spTree>
    <p:extLst>
      <p:ext uri="{BB962C8B-B14F-4D97-AF65-F5344CB8AC3E}">
        <p14:creationId xmlns:p14="http://schemas.microsoft.com/office/powerpoint/2010/main" val="203681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initial trend from the visual analysis seemed to place significant weight on payload mass. Sections of success could be drawn in regions of the mass by orbit objective.  </a:t>
            </a:r>
          </a:p>
          <a:p>
            <a:pPr>
              <a:lnSpc>
                <a:spcPct val="100000"/>
              </a:lnSpc>
              <a:spcBef>
                <a:spcPts val="1400"/>
              </a:spcBef>
            </a:pPr>
            <a:r>
              <a:rPr lang="en-US" sz="2200" dirty="0">
                <a:solidFill>
                  <a:schemeClr val="accent3">
                    <a:lumMod val="25000"/>
                  </a:schemeClr>
                </a:solidFill>
                <a:latin typeface="Abadi" panose="020B0604020104020204" pitchFamily="34" charset="0"/>
              </a:rPr>
              <a:t>The interactive analysis showed a trend of successful landings from the CC AFS site. </a:t>
            </a:r>
          </a:p>
          <a:p>
            <a:pPr>
              <a:lnSpc>
                <a:spcPct val="100000"/>
              </a:lnSpc>
              <a:spcBef>
                <a:spcPts val="1400"/>
              </a:spcBef>
            </a:pPr>
            <a:r>
              <a:rPr lang="en-US" sz="2200" dirty="0">
                <a:solidFill>
                  <a:schemeClr val="accent3">
                    <a:lumMod val="25000"/>
                  </a:schemeClr>
                </a:solidFill>
                <a:latin typeface="Abadi" panose="020B0604020104020204" pitchFamily="34" charset="0"/>
              </a:rPr>
              <a:t>With the models generated, a consistent score of .833 repeating and matching confusion matrices showed vary stable data, though a need for exploration into other sources if improvement is desired.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9957965"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This chart showcases how each launch over time has done from each launch site.</a:t>
            </a:r>
          </a:p>
          <a:p>
            <a:pPr>
              <a:lnSpc>
                <a:spcPct val="100000"/>
              </a:lnSpc>
              <a:spcBef>
                <a:spcPts val="1400"/>
              </a:spcBef>
            </a:pPr>
            <a:r>
              <a:rPr lang="en-US" sz="2200" dirty="0">
                <a:latin typeface="Abadi"/>
              </a:rPr>
              <a:t>For launch site, it appears KSC LC 39A has achieved the lowest rate of failure, but the journey definitely began at CCAFS SLC 40 with a bit of a struggle.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0AC6BE1-374F-4CD2-2192-8F7429C1C00C}"/>
              </a:ext>
            </a:extLst>
          </p:cNvPr>
          <p:cNvPicPr>
            <a:picLocks noChangeAspect="1"/>
          </p:cNvPicPr>
          <p:nvPr/>
        </p:nvPicPr>
        <p:blipFill>
          <a:blip r:embed="rId3"/>
          <a:stretch>
            <a:fillRect/>
          </a:stretch>
        </p:blipFill>
        <p:spPr>
          <a:xfrm>
            <a:off x="2540361" y="3984618"/>
            <a:ext cx="6974900" cy="224177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This chart showcases the success of each launch by payload mass at each launch site.</a:t>
            </a:r>
          </a:p>
          <a:p>
            <a:pPr>
              <a:lnSpc>
                <a:spcPct val="100000"/>
              </a:lnSpc>
              <a:spcBef>
                <a:spcPts val="1400"/>
              </a:spcBef>
            </a:pPr>
            <a:r>
              <a:rPr lang="en-US" sz="2200" dirty="0">
                <a:latin typeface="Abadi"/>
              </a:rPr>
              <a:t>VAFB SLC 4E seems to be almost exclusively the site for mid range payload weights, and if it’s a light payload (5500 kg or under); KSC LC 39A shows almost a pure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2211B49-4001-902F-33F5-C29D29C1360D}"/>
              </a:ext>
            </a:extLst>
          </p:cNvPr>
          <p:cNvPicPr>
            <a:picLocks noChangeAspect="1"/>
          </p:cNvPicPr>
          <p:nvPr/>
        </p:nvPicPr>
        <p:blipFill>
          <a:blip r:embed="rId3"/>
          <a:stretch>
            <a:fillRect/>
          </a:stretch>
        </p:blipFill>
        <p:spPr>
          <a:xfrm>
            <a:off x="2641658" y="4005900"/>
            <a:ext cx="6908684" cy="222049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8797"/>
            <a:ext cx="10515600" cy="4174905"/>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Abadi"/>
              </a:rPr>
              <a:t>I have elected to show both charts at the same time as I believe it completes a potentially misleading picture. Data must be viewed from multiple angles. The first chart shows the overall success rate of launches given their orbit objective, and the scatter plot shows the success of each orbit objective launch over time.</a:t>
            </a:r>
          </a:p>
          <a:p>
            <a:pPr>
              <a:lnSpc>
                <a:spcPct val="100000"/>
              </a:lnSpc>
              <a:spcBef>
                <a:spcPts val="1400"/>
              </a:spcBef>
            </a:pPr>
            <a:r>
              <a:rPr lang="en-US" sz="1400" dirty="0">
                <a:solidFill>
                  <a:schemeClr val="accent3">
                    <a:lumMod val="25000"/>
                  </a:schemeClr>
                </a:solidFill>
                <a:latin typeface="Abadi"/>
              </a:rPr>
              <a:t>We can see HEO, GEO and ES-L1 all have a guaranteed success rate until you notice only 1 mission has been launched for each. Though SSO is impressive on 5 for 5.</a:t>
            </a:r>
          </a:p>
          <a:p>
            <a:pPr>
              <a:lnSpc>
                <a:spcPct val="100000"/>
              </a:lnSpc>
              <a:spcBef>
                <a:spcPts val="1400"/>
              </a:spcBef>
            </a:pPr>
            <a:r>
              <a:rPr lang="en-US" sz="1400" dirty="0">
                <a:solidFill>
                  <a:schemeClr val="accent3">
                    <a:lumMod val="25000"/>
                  </a:schemeClr>
                </a:solidFill>
                <a:latin typeface="Abadi"/>
              </a:rPr>
              <a:t>Its also interesting to note one of their most successful types, VLEO, makes up majority of their overall launches after the 60</a:t>
            </a:r>
            <a:r>
              <a:rPr lang="en-US" sz="1400" baseline="30000" dirty="0">
                <a:solidFill>
                  <a:schemeClr val="accent3">
                    <a:lumMod val="25000"/>
                  </a:schemeClr>
                </a:solidFill>
                <a:latin typeface="Abadi"/>
              </a:rPr>
              <a:t>th</a:t>
            </a:r>
            <a:r>
              <a:rPr lang="en-US" sz="1400" dirty="0">
                <a:solidFill>
                  <a:schemeClr val="accent3">
                    <a:lumMod val="25000"/>
                  </a:schemeClr>
                </a:solidFill>
                <a:latin typeface="Abadi"/>
              </a:rPr>
              <a:t> launch. This to a degree makes some sense as the payload doesn’t have as far to travel perhaps.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 </a:t>
            </a:r>
            <a:r>
              <a:rPr lang="en-US" sz="3100" dirty="0">
                <a:solidFill>
                  <a:srgbClr val="0B49CB"/>
                </a:solidFill>
                <a:latin typeface="Abadi"/>
              </a:rPr>
              <a:t>and</a:t>
            </a:r>
            <a:r>
              <a:rPr lang="en-US" dirty="0">
                <a:solidFill>
                  <a:srgbClr val="0B49CB"/>
                </a:solidFill>
                <a:latin typeface="Abadi"/>
              </a:rPr>
              <a:t> 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1FD5CCA-ECC4-1E41-E231-54647B29D83F}"/>
              </a:ext>
            </a:extLst>
          </p:cNvPr>
          <p:cNvPicPr>
            <a:picLocks noChangeAspect="1"/>
          </p:cNvPicPr>
          <p:nvPr/>
        </p:nvPicPr>
        <p:blipFill>
          <a:blip r:embed="rId3"/>
          <a:stretch>
            <a:fillRect/>
          </a:stretch>
        </p:blipFill>
        <p:spPr>
          <a:xfrm>
            <a:off x="6283922" y="3767618"/>
            <a:ext cx="4707707" cy="2458773"/>
          </a:xfrm>
          <a:prstGeom prst="rect">
            <a:avLst/>
          </a:prstGeom>
        </p:spPr>
      </p:pic>
      <p:pic>
        <p:nvPicPr>
          <p:cNvPr id="8" name="Picture 7">
            <a:extLst>
              <a:ext uri="{FF2B5EF4-FFF2-40B4-BE49-F238E27FC236}">
                <a16:creationId xmlns:a16="http://schemas.microsoft.com/office/drawing/2014/main" id="{34CB667F-A44F-0A6D-6180-0A6931F3F3F7}"/>
              </a:ext>
            </a:extLst>
          </p:cNvPr>
          <p:cNvPicPr>
            <a:picLocks noChangeAspect="1"/>
          </p:cNvPicPr>
          <p:nvPr/>
        </p:nvPicPr>
        <p:blipFill>
          <a:blip r:embed="rId4"/>
          <a:stretch>
            <a:fillRect/>
          </a:stretch>
        </p:blipFill>
        <p:spPr>
          <a:xfrm>
            <a:off x="1200371" y="3762296"/>
            <a:ext cx="3234125" cy="246409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a:rPr>
              <a:t>This chart showcases the success of launches given their payload mass and what their orbit type objective was.</a:t>
            </a:r>
          </a:p>
          <a:p>
            <a:pPr>
              <a:lnSpc>
                <a:spcPct val="100000"/>
              </a:lnSpc>
              <a:spcBef>
                <a:spcPts val="1400"/>
              </a:spcBef>
            </a:pPr>
            <a:r>
              <a:rPr lang="en-US" sz="1800" dirty="0">
                <a:solidFill>
                  <a:schemeClr val="accent3">
                    <a:lumMod val="25000"/>
                  </a:schemeClr>
                </a:solidFill>
                <a:latin typeface="Abadi"/>
              </a:rPr>
              <a:t>Heavier payloads seem to have a better overall success rate, but its interesting to learn almost all the heaviest payloads are VLEO. PO, ISS, and LEO each see significant success for their heaviest payloads.</a:t>
            </a:r>
            <a:endParaRPr lang="en-US" sz="16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AC955C9-F674-836D-7B8E-FD195027BBA7}"/>
              </a:ext>
            </a:extLst>
          </p:cNvPr>
          <p:cNvPicPr>
            <a:picLocks noChangeAspect="1"/>
          </p:cNvPicPr>
          <p:nvPr/>
        </p:nvPicPr>
        <p:blipFill>
          <a:blip r:embed="rId3"/>
          <a:stretch>
            <a:fillRect/>
          </a:stretch>
        </p:blipFill>
        <p:spPr>
          <a:xfrm>
            <a:off x="1738614" y="3423428"/>
            <a:ext cx="8714772" cy="280296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chart showcases the average success of booster landings over the years.</a:t>
            </a:r>
          </a:p>
          <a:p>
            <a:pPr>
              <a:lnSpc>
                <a:spcPct val="100000"/>
              </a:lnSpc>
              <a:spcBef>
                <a:spcPts val="1400"/>
              </a:spcBef>
            </a:pPr>
            <a:r>
              <a:rPr lang="en-US" sz="2000" dirty="0">
                <a:solidFill>
                  <a:schemeClr val="accent3">
                    <a:lumMod val="25000"/>
                  </a:schemeClr>
                </a:solidFill>
                <a:latin typeface="Abadi"/>
              </a:rPr>
              <a:t>We can see for the first few years, the booster never successfully landed, but from 2014 and on, landings were finally achieved, spiking in 2017 and recovering in 2019.</a:t>
            </a:r>
          </a:p>
          <a:p>
            <a:pPr>
              <a:lnSpc>
                <a:spcPct val="100000"/>
              </a:lnSpc>
              <a:spcBef>
                <a:spcPts val="1400"/>
              </a:spcBef>
            </a:pPr>
            <a:r>
              <a:rPr lang="en-US" sz="2000" dirty="0">
                <a:solidFill>
                  <a:schemeClr val="accent3">
                    <a:lumMod val="25000"/>
                  </a:schemeClr>
                </a:solidFill>
                <a:latin typeface="Abadi"/>
              </a:rPr>
              <a:t>Still, not every booster lands.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E5AB526-BDD2-3A84-D811-E55DFCDA6AF7}"/>
              </a:ext>
            </a:extLst>
          </p:cNvPr>
          <p:cNvPicPr>
            <a:picLocks noChangeAspect="1"/>
          </p:cNvPicPr>
          <p:nvPr/>
        </p:nvPicPr>
        <p:blipFill>
          <a:blip r:embed="rId3"/>
          <a:stretch>
            <a:fillRect/>
          </a:stretch>
        </p:blipFill>
        <p:spPr>
          <a:xfrm>
            <a:off x="5862492" y="2249026"/>
            <a:ext cx="5423120" cy="287986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91645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One important thing to note. Previous graphs showcase 3 launch sites, but in the SQL data and the data moving forward there are 4. </a:t>
            </a:r>
          </a:p>
          <a:p>
            <a:pPr>
              <a:lnSpc>
                <a:spcPct val="100000"/>
              </a:lnSpc>
              <a:spcBef>
                <a:spcPts val="1400"/>
              </a:spcBef>
            </a:pPr>
            <a:r>
              <a:rPr lang="en-US" sz="2200" dirty="0">
                <a:solidFill>
                  <a:schemeClr val="accent3">
                    <a:lumMod val="25000"/>
                  </a:schemeClr>
                </a:solidFill>
                <a:latin typeface="Abadi" panose="020B0604020104020204" pitchFamily="34" charset="0"/>
              </a:rPr>
              <a:t>As will be clear on the map, CCAFS LC-40 and CCAFS SLC-40 are different launching platforms in the same facility. This will increase specificity moving forward.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FD37655-DBB9-2C24-B399-3AE21A10ECF6}"/>
              </a:ext>
            </a:extLst>
          </p:cNvPr>
          <p:cNvPicPr>
            <a:picLocks noChangeAspect="1"/>
          </p:cNvPicPr>
          <p:nvPr/>
        </p:nvPicPr>
        <p:blipFill>
          <a:blip r:embed="rId3"/>
          <a:stretch>
            <a:fillRect/>
          </a:stretch>
        </p:blipFill>
        <p:spPr>
          <a:xfrm>
            <a:off x="8353353" y="1784916"/>
            <a:ext cx="2413191" cy="37887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an example of the data showcasing all features. This data is specifically from CCAFS sites. </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the features date, time, booster version, launch site, payload, payload mass, mission orbit, launch customer, the mission success, and the success or failure of the booster landing.</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5E257FC-11DE-B8E0-6208-0DA520BE2D26}"/>
              </a:ext>
            </a:extLst>
          </p:cNvPr>
          <p:cNvPicPr>
            <a:picLocks noChangeAspect="1"/>
          </p:cNvPicPr>
          <p:nvPr/>
        </p:nvPicPr>
        <p:blipFill>
          <a:blip r:embed="rId3"/>
          <a:stretch>
            <a:fillRect/>
          </a:stretch>
        </p:blipFill>
        <p:spPr>
          <a:xfrm>
            <a:off x="838200" y="4001294"/>
            <a:ext cx="10515600" cy="147377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NASA has been a significant customer. Launching a </a:t>
            </a:r>
            <a:r>
              <a:rPr lang="en-US" sz="2200" dirty="0" err="1">
                <a:solidFill>
                  <a:schemeClr val="accent3">
                    <a:lumMod val="25000"/>
                  </a:schemeClr>
                </a:solidFill>
                <a:latin typeface="Abadi" panose="020B0604020104020204" pitchFamily="34" charset="0"/>
              </a:rPr>
              <a:t>wopping</a:t>
            </a:r>
            <a:r>
              <a:rPr lang="en-US" sz="2200" dirty="0">
                <a:solidFill>
                  <a:schemeClr val="accent3">
                    <a:lumMod val="25000"/>
                  </a:schemeClr>
                </a:solidFill>
                <a:latin typeface="Abadi" panose="020B0604020104020204" pitchFamily="34" charset="0"/>
              </a:rPr>
              <a:t> 107,010 kgs of payload through SpaceX’s service.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DBFCD80-BDE2-8D05-0153-3E6D4C09B7B0}"/>
              </a:ext>
            </a:extLst>
          </p:cNvPr>
          <p:cNvPicPr>
            <a:picLocks noChangeAspect="1"/>
          </p:cNvPicPr>
          <p:nvPr/>
        </p:nvPicPr>
        <p:blipFill>
          <a:blip r:embed="rId3"/>
          <a:stretch>
            <a:fillRect/>
          </a:stretch>
        </p:blipFill>
        <p:spPr>
          <a:xfrm>
            <a:off x="3861688" y="3152736"/>
            <a:ext cx="4468624" cy="143989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Falcon 9 has been SpaceX’s more well know rocket. Here we can see that the v1.1 of the Falcon 9 launches on average roughly 2,900 kgs of payload.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AA6AE64-F00E-01FC-00F8-8AAE8F9233FD}"/>
              </a:ext>
            </a:extLst>
          </p:cNvPr>
          <p:cNvPicPr>
            <a:picLocks noChangeAspect="1"/>
          </p:cNvPicPr>
          <p:nvPr/>
        </p:nvPicPr>
        <p:blipFill>
          <a:blip r:embed="rId3"/>
          <a:stretch>
            <a:fillRect/>
          </a:stretch>
        </p:blipFill>
        <p:spPr>
          <a:xfrm>
            <a:off x="3674198" y="3166023"/>
            <a:ext cx="3937212" cy="146098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While famous for their water landings on drone ships, their first successful ground landing of a booster was late December in 2015.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C0F90D4-9610-4A32-2746-EBB16A483696}"/>
              </a:ext>
            </a:extLst>
          </p:cNvPr>
          <p:cNvPicPr>
            <a:picLocks noChangeAspect="1"/>
          </p:cNvPicPr>
          <p:nvPr/>
        </p:nvPicPr>
        <p:blipFill>
          <a:blip r:embed="rId3"/>
          <a:stretch>
            <a:fillRect/>
          </a:stretch>
        </p:blipFill>
        <p:spPr>
          <a:xfrm>
            <a:off x="5198115" y="3073919"/>
            <a:ext cx="1795769" cy="134682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30833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this query we can see all the boosters that successfully landed on a drone ship after carrying a payload between 4000 and 6000. </a:t>
            </a:r>
          </a:p>
          <a:p>
            <a:pPr>
              <a:lnSpc>
                <a:spcPct val="100000"/>
              </a:lnSpc>
              <a:spcBef>
                <a:spcPts val="1400"/>
              </a:spcBef>
            </a:pPr>
            <a:r>
              <a:rPr lang="en-US" sz="2200" dirty="0">
                <a:solidFill>
                  <a:schemeClr val="accent3">
                    <a:lumMod val="25000"/>
                  </a:schemeClr>
                </a:solidFill>
                <a:latin typeface="Abadi"/>
              </a:rPr>
              <a:t>Recall from the Payload vs Launch Site chart previously (and depicted below) that site </a:t>
            </a:r>
            <a:r>
              <a:rPr lang="en-US" sz="2200" dirty="0">
                <a:latin typeface="Abadi"/>
              </a:rPr>
              <a:t>KSC LC-39A had a high success rate in that range. So there is a possible correlation to explore with these boosters and that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64E07AF-077D-6400-5CBB-D931E30FAD72}"/>
              </a:ext>
            </a:extLst>
          </p:cNvPr>
          <p:cNvPicPr>
            <a:picLocks noChangeAspect="1"/>
          </p:cNvPicPr>
          <p:nvPr/>
        </p:nvPicPr>
        <p:blipFill>
          <a:blip r:embed="rId3"/>
          <a:stretch>
            <a:fillRect/>
          </a:stretch>
        </p:blipFill>
        <p:spPr>
          <a:xfrm>
            <a:off x="8552734" y="2359980"/>
            <a:ext cx="2323813" cy="3131238"/>
          </a:xfrm>
          <a:prstGeom prst="rect">
            <a:avLst/>
          </a:prstGeom>
        </p:spPr>
      </p:pic>
      <p:pic>
        <p:nvPicPr>
          <p:cNvPr id="7" name="Picture 6">
            <a:extLst>
              <a:ext uri="{FF2B5EF4-FFF2-40B4-BE49-F238E27FC236}">
                <a16:creationId xmlns:a16="http://schemas.microsoft.com/office/drawing/2014/main" id="{FF58F736-F2B2-E49F-818C-F7E07CDB968E}"/>
              </a:ext>
            </a:extLst>
          </p:cNvPr>
          <p:cNvPicPr>
            <a:picLocks noChangeAspect="1"/>
          </p:cNvPicPr>
          <p:nvPr/>
        </p:nvPicPr>
        <p:blipFill>
          <a:blip r:embed="rId4"/>
          <a:stretch>
            <a:fillRect/>
          </a:stretch>
        </p:blipFill>
        <p:spPr>
          <a:xfrm>
            <a:off x="1596543" y="4721180"/>
            <a:ext cx="4172532" cy="99073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326708" cy="32895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achieve our results, data collection and data mining were employed for data building. Initial exploratory data analysis was used to try to find trends between booster landing results and collected features. Finally, as a classification problem, regression analysis, clustering, and decision making were utilized.</a:t>
            </a:r>
          </a:p>
          <a:p>
            <a:pPr>
              <a:lnSpc>
                <a:spcPct val="100000"/>
              </a:lnSpc>
              <a:spcBef>
                <a:spcPts val="1400"/>
              </a:spcBef>
            </a:pPr>
            <a:r>
              <a:rPr lang="en-US" sz="2200" dirty="0">
                <a:solidFill>
                  <a:schemeClr val="accent3">
                    <a:lumMod val="25000"/>
                  </a:schemeClr>
                </a:solidFill>
                <a:latin typeface="Abadi" panose="020B0604020104020204" pitchFamily="34" charset="0"/>
              </a:rPr>
              <a:t>With shocking consistency across all testing platforms, we can speak with certainty if the launch of a first stage booster will successfully land, but struggle with predicting if it will fail. Each model scored .833 repeating. An additional attempt with more curated data yielded a similar result. Predictions from these models can be taken in good confidence.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Though the booster isn’t always recoverable, we are able to see that SpaceX has been very successful in their mission objectives, with only 1 recorded failure as of 2020.</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FA46AFD-72E7-B268-ECCF-5782CF3C4FD8}"/>
              </a:ext>
            </a:extLst>
          </p:cNvPr>
          <p:cNvPicPr>
            <a:picLocks noChangeAspect="1"/>
          </p:cNvPicPr>
          <p:nvPr/>
        </p:nvPicPr>
        <p:blipFill>
          <a:blip r:embed="rId3"/>
          <a:stretch>
            <a:fillRect/>
          </a:stretch>
        </p:blipFill>
        <p:spPr>
          <a:xfrm>
            <a:off x="5058504" y="3795104"/>
            <a:ext cx="1926134" cy="144080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43896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carrying the maximum payload all seem to be of the B5 series.</a:t>
            </a:r>
          </a:p>
          <a:p>
            <a:pPr>
              <a:lnSpc>
                <a:spcPct val="100000"/>
              </a:lnSpc>
              <a:spcBef>
                <a:spcPts val="1400"/>
              </a:spcBef>
            </a:pPr>
            <a:r>
              <a:rPr lang="en-US" sz="2200" dirty="0">
                <a:solidFill>
                  <a:schemeClr val="accent3">
                    <a:lumMod val="25000"/>
                  </a:schemeClr>
                </a:solidFill>
                <a:latin typeface="Abadi" panose="020B0604020104020204" pitchFamily="34" charset="0"/>
              </a:rPr>
              <a:t>This makes sense, as up to the end of our data window, the B5 heavy series was their largest rocket in the ‘family’. So it would be responsible for the heaviest payloads.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D06F14E-5DD6-87C0-1E3C-EAF977C11D29}"/>
              </a:ext>
            </a:extLst>
          </p:cNvPr>
          <p:cNvPicPr>
            <a:picLocks noChangeAspect="1"/>
          </p:cNvPicPr>
          <p:nvPr/>
        </p:nvPicPr>
        <p:blipFill>
          <a:blip r:embed="rId3"/>
          <a:stretch>
            <a:fillRect/>
          </a:stretch>
        </p:blipFill>
        <p:spPr>
          <a:xfrm>
            <a:off x="8778496" y="1451103"/>
            <a:ext cx="1451784" cy="47752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Since our analysis is on booster landing, we can see how they fair by time. This small chart showcases the failures to land on a drone ship in 2015. It is fortunately a short list, and interestingly all from site CCAFS LC-40. Since this is the southern Florida location, it makes sense.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EE81AE2-0E3D-066F-0062-FABF8ED60002}"/>
              </a:ext>
            </a:extLst>
          </p:cNvPr>
          <p:cNvPicPr>
            <a:picLocks noChangeAspect="1"/>
          </p:cNvPicPr>
          <p:nvPr/>
        </p:nvPicPr>
        <p:blipFill>
          <a:blip r:embed="rId3"/>
          <a:stretch>
            <a:fillRect/>
          </a:stretch>
        </p:blipFill>
        <p:spPr>
          <a:xfrm>
            <a:off x="3415409" y="3850230"/>
            <a:ext cx="5224803" cy="126495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96457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Recall in a previous chart that booster landing success was climbing and peaked in 2017. So we can take a look in that window.</a:t>
            </a:r>
          </a:p>
          <a:p>
            <a:pPr>
              <a:lnSpc>
                <a:spcPct val="100000"/>
              </a:lnSpc>
              <a:spcBef>
                <a:spcPts val="1400"/>
              </a:spcBef>
            </a:pPr>
            <a:r>
              <a:rPr lang="en-US" sz="2200" dirty="0">
                <a:solidFill>
                  <a:schemeClr val="accent3">
                    <a:lumMod val="25000"/>
                  </a:schemeClr>
                </a:solidFill>
                <a:latin typeface="Abadi"/>
              </a:rPr>
              <a:t>Initially it makes sense, no attempt to land was made as the technology was still new. </a:t>
            </a:r>
          </a:p>
          <a:p>
            <a:pPr>
              <a:lnSpc>
                <a:spcPct val="100000"/>
              </a:lnSpc>
              <a:spcBef>
                <a:spcPts val="1400"/>
              </a:spcBef>
            </a:pPr>
            <a:r>
              <a:rPr lang="en-US" sz="2200" dirty="0">
                <a:solidFill>
                  <a:schemeClr val="accent3">
                    <a:lumMod val="25000"/>
                  </a:schemeClr>
                </a:solidFill>
                <a:latin typeface="Abadi"/>
              </a:rPr>
              <a:t>We can see drone ship is responsible for the next main series of landing attempts, as landing in the water has historically been the preferred and safer method of rocket landing.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833E4E4-A957-8408-FABC-DA4A26A3E91B}"/>
              </a:ext>
            </a:extLst>
          </p:cNvPr>
          <p:cNvPicPr>
            <a:picLocks noChangeAspect="1"/>
          </p:cNvPicPr>
          <p:nvPr/>
        </p:nvPicPr>
        <p:blipFill>
          <a:blip r:embed="rId3"/>
          <a:stretch>
            <a:fillRect/>
          </a:stretch>
        </p:blipFill>
        <p:spPr>
          <a:xfrm>
            <a:off x="8057720" y="1759016"/>
            <a:ext cx="2564437" cy="359524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Folium, we’re able to make interactive maps showcasing geographical data. Walking through what was achieved, we first plot the launch locations. Of the 4 launch sites, 3 are in Florida, and 1 (VAFB SLC-4E) is located in southern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Map1 - Location Sites</a:t>
            </a:r>
          </a:p>
        </p:txBody>
      </p:sp>
      <p:pic>
        <p:nvPicPr>
          <p:cNvPr id="6" name="Picture 5">
            <a:extLst>
              <a:ext uri="{FF2B5EF4-FFF2-40B4-BE49-F238E27FC236}">
                <a16:creationId xmlns:a16="http://schemas.microsoft.com/office/drawing/2014/main" id="{7FB782C4-BE69-67DB-F771-E6A670D84663}"/>
              </a:ext>
            </a:extLst>
          </p:cNvPr>
          <p:cNvPicPr>
            <a:picLocks noChangeAspect="1"/>
          </p:cNvPicPr>
          <p:nvPr/>
        </p:nvPicPr>
        <p:blipFill>
          <a:blip r:embed="rId3"/>
          <a:stretch>
            <a:fillRect/>
          </a:stretch>
        </p:blipFill>
        <p:spPr>
          <a:xfrm>
            <a:off x="2403782" y="3227465"/>
            <a:ext cx="6478044" cy="27981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6546244" cy="2251294"/>
          </a:xfrm>
          <a:prstGeom prst="rect">
            <a:avLst/>
          </a:prstGeom>
        </p:spPr>
        <p:txBody>
          <a:bodyPr lIns="91440" tIns="45720" rIns="91440" bIns="45720" anchor="t">
            <a:normAutofit fontScale="92500" lnSpcReduction="20000"/>
          </a:bodyPr>
          <a:lstStyle/>
          <a:p>
            <a:pPr>
              <a:spcBef>
                <a:spcPts val="1400"/>
              </a:spcBef>
            </a:pPr>
            <a:r>
              <a:rPr lang="en-US" dirty="0">
                <a:solidFill>
                  <a:schemeClr val="accent3">
                    <a:lumMod val="25000"/>
                  </a:schemeClr>
                </a:solidFill>
              </a:rPr>
              <a:t>On top of these sites, we can cluster the launch success and failures. </a:t>
            </a:r>
          </a:p>
          <a:p>
            <a:pPr>
              <a:spcBef>
                <a:spcPts val="1400"/>
              </a:spcBef>
            </a:pPr>
            <a:r>
              <a:rPr lang="en-US" dirty="0">
                <a:solidFill>
                  <a:schemeClr val="accent3">
                    <a:lumMod val="25000"/>
                  </a:schemeClr>
                </a:solidFill>
              </a:rPr>
              <a:t>Significantly more launches have taken place in Florida. </a:t>
            </a:r>
          </a:p>
          <a:p>
            <a:pPr>
              <a:spcBef>
                <a:spcPts val="1400"/>
              </a:spcBef>
            </a:pPr>
            <a:r>
              <a:rPr lang="en-US" dirty="0">
                <a:solidFill>
                  <a:schemeClr val="accent3">
                    <a:lumMod val="25000"/>
                  </a:schemeClr>
                </a:solidFill>
              </a:rPr>
              <a:t>We can see the results of each site, like CCAFS SLC-40</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2 – Site Outcomes</a:t>
            </a:r>
          </a:p>
        </p:txBody>
      </p:sp>
      <p:pic>
        <p:nvPicPr>
          <p:cNvPr id="7" name="Picture 6">
            <a:extLst>
              <a:ext uri="{FF2B5EF4-FFF2-40B4-BE49-F238E27FC236}">
                <a16:creationId xmlns:a16="http://schemas.microsoft.com/office/drawing/2014/main" id="{4746A297-2073-3889-E122-185E5005A769}"/>
              </a:ext>
            </a:extLst>
          </p:cNvPr>
          <p:cNvPicPr>
            <a:picLocks noChangeAspect="1"/>
          </p:cNvPicPr>
          <p:nvPr/>
        </p:nvPicPr>
        <p:blipFill>
          <a:blip r:embed="rId3"/>
          <a:stretch>
            <a:fillRect/>
          </a:stretch>
        </p:blipFill>
        <p:spPr>
          <a:xfrm>
            <a:off x="7532923" y="1674235"/>
            <a:ext cx="3886100" cy="4351338"/>
          </a:xfrm>
          <a:prstGeom prst="rect">
            <a:avLst/>
          </a:prstGeom>
        </p:spPr>
      </p:pic>
      <p:pic>
        <p:nvPicPr>
          <p:cNvPr id="10" name="Picture 9">
            <a:extLst>
              <a:ext uri="{FF2B5EF4-FFF2-40B4-BE49-F238E27FC236}">
                <a16:creationId xmlns:a16="http://schemas.microsoft.com/office/drawing/2014/main" id="{C6E6F97C-BAC6-15F3-B0C6-11912F10EB9D}"/>
              </a:ext>
            </a:extLst>
          </p:cNvPr>
          <p:cNvPicPr>
            <a:picLocks noChangeAspect="1"/>
          </p:cNvPicPr>
          <p:nvPr/>
        </p:nvPicPr>
        <p:blipFill>
          <a:blip r:embed="rId4"/>
          <a:stretch>
            <a:fillRect/>
          </a:stretch>
        </p:blipFill>
        <p:spPr>
          <a:xfrm>
            <a:off x="770011" y="4076919"/>
            <a:ext cx="6293760" cy="194865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422796"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Near these sites is the city of Titusville. 23 km from the launch with the nearest major highway being I95. A railroad track comes directly to the site, presumable for ease of material transport.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3 – Nearby Sites</a:t>
            </a:r>
          </a:p>
        </p:txBody>
      </p:sp>
      <p:pic>
        <p:nvPicPr>
          <p:cNvPr id="4" name="Picture 3">
            <a:extLst>
              <a:ext uri="{FF2B5EF4-FFF2-40B4-BE49-F238E27FC236}">
                <a16:creationId xmlns:a16="http://schemas.microsoft.com/office/drawing/2014/main" id="{CD4C59ED-DFF1-83FA-7919-406FE2429D91}"/>
              </a:ext>
            </a:extLst>
          </p:cNvPr>
          <p:cNvPicPr>
            <a:picLocks noChangeAspect="1"/>
          </p:cNvPicPr>
          <p:nvPr/>
        </p:nvPicPr>
        <p:blipFill>
          <a:blip r:embed="rId3"/>
          <a:stretch>
            <a:fillRect/>
          </a:stretch>
        </p:blipFill>
        <p:spPr>
          <a:xfrm>
            <a:off x="2994841" y="2832973"/>
            <a:ext cx="6065940" cy="31926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859476"/>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Here we are able to see that in terms of total successful launches, KSC LC-39A makes up almost half of all successful launches. However, combining the values of CCAFS brings us just above that result.</a:t>
            </a:r>
          </a:p>
          <a:p>
            <a:pPr>
              <a:lnSpc>
                <a:spcPct val="100000"/>
              </a:lnSpc>
              <a:spcBef>
                <a:spcPts val="1400"/>
              </a:spcBef>
            </a:pPr>
            <a:r>
              <a:rPr lang="en-US" sz="2200" dirty="0">
                <a:solidFill>
                  <a:schemeClr val="accent3">
                    <a:lumMod val="25000"/>
                  </a:schemeClr>
                </a:solidFill>
                <a:latin typeface="Abadi"/>
              </a:rPr>
              <a:t>This confirms what we saw on the map where a significant margin of launches were coming from the Florida sites as opposed to the California Site (VAFB)</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1-The success of all sites</a:t>
            </a:r>
          </a:p>
        </p:txBody>
      </p:sp>
      <p:pic>
        <p:nvPicPr>
          <p:cNvPr id="7" name="Picture 6">
            <a:extLst>
              <a:ext uri="{FF2B5EF4-FFF2-40B4-BE49-F238E27FC236}">
                <a16:creationId xmlns:a16="http://schemas.microsoft.com/office/drawing/2014/main" id="{88A3F42F-6D41-B203-4B4C-DC4D530FA078}"/>
              </a:ext>
            </a:extLst>
          </p:cNvPr>
          <p:cNvPicPr>
            <a:picLocks noChangeAspect="1"/>
          </p:cNvPicPr>
          <p:nvPr/>
        </p:nvPicPr>
        <p:blipFill>
          <a:blip r:embed="rId3"/>
          <a:stretch>
            <a:fillRect/>
          </a:stretch>
        </p:blipFill>
        <p:spPr>
          <a:xfrm>
            <a:off x="2499117" y="3691635"/>
            <a:ext cx="6287374" cy="258411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0F0AEA30-E9EE-5713-8CA6-DD7AE8110EEA}"/>
              </a:ext>
            </a:extLst>
          </p:cNvPr>
          <p:cNvSpPr txBox="1">
            <a:spLocks/>
          </p:cNvSpPr>
          <p:nvPr/>
        </p:nvSpPr>
        <p:spPr>
          <a:xfrm>
            <a:off x="958696" y="2536270"/>
            <a:ext cx="10151607" cy="3391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cost of establishing a space fairing agency is exorbitant. SpaceX has managed to mitigate much of this expense by creating boosters with the capability of safely landing to be used once again on future missions. Its not fool proof, and incidents happen where the booster is lost. </a:t>
            </a:r>
          </a:p>
          <a:p>
            <a:pPr>
              <a:spcBef>
                <a:spcPts val="1400"/>
              </a:spcBef>
            </a:pPr>
            <a:r>
              <a:rPr lang="en-US" sz="2200" dirty="0">
                <a:solidFill>
                  <a:schemeClr val="accent3">
                    <a:lumMod val="25000"/>
                  </a:schemeClr>
                </a:solidFill>
                <a:latin typeface="Abadi" panose="020B0604020104020204" pitchFamily="34" charset="0"/>
              </a:rPr>
              <a:t>Knowing that saving the booster is a huge step in the direction of cost reduction for space travel, can we construct a model that will predict if a launched booster will successfully land?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1798065"/>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Here we can see that the different CCAFS sites have achieved a maximum in two separate regards. </a:t>
            </a:r>
          </a:p>
          <a:p>
            <a:pPr>
              <a:lnSpc>
                <a:spcPct val="100000"/>
              </a:lnSpc>
              <a:spcBef>
                <a:spcPts val="1400"/>
              </a:spcBef>
            </a:pPr>
            <a:r>
              <a:rPr lang="en-US" sz="2200" dirty="0">
                <a:solidFill>
                  <a:schemeClr val="accent3">
                    <a:lumMod val="25000"/>
                  </a:schemeClr>
                </a:solidFill>
                <a:latin typeface="Abadi"/>
              </a:rPr>
              <a:t>CCAFS LC-40 is responsible for the most booster landings from its launches at 7, but with an overall landing success of 26.9%</a:t>
            </a:r>
          </a:p>
          <a:p>
            <a:pPr>
              <a:lnSpc>
                <a:spcPct val="100000"/>
              </a:lnSpc>
              <a:spcBef>
                <a:spcPts val="1400"/>
              </a:spcBef>
            </a:pPr>
            <a:r>
              <a:rPr lang="en-US" sz="2200" dirty="0">
                <a:solidFill>
                  <a:schemeClr val="accent3">
                    <a:lumMod val="25000"/>
                  </a:schemeClr>
                </a:solidFill>
                <a:latin typeface="Abadi"/>
              </a:rPr>
              <a:t>CCAFS SLC-40 is responsible for a rate of landing success of 42.9% but with only 3 landings.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2- Successful Landings by Site </a:t>
            </a:r>
          </a:p>
        </p:txBody>
      </p:sp>
      <p:pic>
        <p:nvPicPr>
          <p:cNvPr id="12" name="Picture 11">
            <a:extLst>
              <a:ext uri="{FF2B5EF4-FFF2-40B4-BE49-F238E27FC236}">
                <a16:creationId xmlns:a16="http://schemas.microsoft.com/office/drawing/2014/main" id="{DDC63D8A-619B-2272-786B-EE0FE0572EE2}"/>
              </a:ext>
            </a:extLst>
          </p:cNvPr>
          <p:cNvPicPr>
            <a:picLocks noChangeAspect="1"/>
          </p:cNvPicPr>
          <p:nvPr/>
        </p:nvPicPr>
        <p:blipFill>
          <a:blip r:embed="rId3"/>
          <a:stretch>
            <a:fillRect/>
          </a:stretch>
        </p:blipFill>
        <p:spPr>
          <a:xfrm>
            <a:off x="734027" y="3701090"/>
            <a:ext cx="5160973" cy="2135034"/>
          </a:xfrm>
          <a:prstGeom prst="rect">
            <a:avLst/>
          </a:prstGeom>
        </p:spPr>
      </p:pic>
      <p:pic>
        <p:nvPicPr>
          <p:cNvPr id="14" name="Picture 13">
            <a:extLst>
              <a:ext uri="{FF2B5EF4-FFF2-40B4-BE49-F238E27FC236}">
                <a16:creationId xmlns:a16="http://schemas.microsoft.com/office/drawing/2014/main" id="{F0C52A0E-AE97-2CB2-AA0E-F3EAED0E7CC5}"/>
              </a:ext>
            </a:extLst>
          </p:cNvPr>
          <p:cNvPicPr>
            <a:picLocks noChangeAspect="1"/>
          </p:cNvPicPr>
          <p:nvPr/>
        </p:nvPicPr>
        <p:blipFill>
          <a:blip r:embed="rId4"/>
          <a:stretch>
            <a:fillRect/>
          </a:stretch>
        </p:blipFill>
        <p:spPr>
          <a:xfrm>
            <a:off x="6220699" y="3701090"/>
            <a:ext cx="5237273" cy="213414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the success and failure of launches with a payload in the range of 1500 to 6000 kgs. The booster v1.1 launching these payloads almost never saw a success, however FT and especially B4 and B5 saw majority if not complete booster landing success in this weight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85687818-7CC9-0B57-BD9C-DC0A582BC409}"/>
              </a:ext>
            </a:extLst>
          </p:cNvPr>
          <p:cNvPicPr>
            <a:picLocks noChangeAspect="1"/>
          </p:cNvPicPr>
          <p:nvPr/>
        </p:nvPicPr>
        <p:blipFill>
          <a:blip r:embed="rId3"/>
          <a:stretch>
            <a:fillRect/>
          </a:stretch>
        </p:blipFill>
        <p:spPr>
          <a:xfrm>
            <a:off x="2481308" y="3312393"/>
            <a:ext cx="6992067" cy="271318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833268" cy="2414259"/>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rPr>
              <a:t>Of the 4 models tested to find optimal hyper parameters, with the exception of Decision Trees, each model scored the same confidence of .83 repeating.</a:t>
            </a:r>
          </a:p>
          <a:p>
            <a:pPr>
              <a:lnSpc>
                <a:spcPct val="100000"/>
              </a:lnSpc>
              <a:spcBef>
                <a:spcPts val="1400"/>
              </a:spcBef>
            </a:pPr>
            <a:r>
              <a:rPr lang="en-US" sz="2200" dirty="0">
                <a:solidFill>
                  <a:schemeClr val="accent3">
                    <a:lumMod val="25000"/>
                  </a:schemeClr>
                </a:solidFill>
                <a:latin typeface="Abadi"/>
              </a:rPr>
              <a:t>While this shows consistency, it also speaks to a need to test more approaches.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06C26A8-8A7C-CD66-9925-4F2AFA9D09DD}"/>
              </a:ext>
            </a:extLst>
          </p:cNvPr>
          <p:cNvPicPr>
            <a:picLocks noChangeAspect="1"/>
          </p:cNvPicPr>
          <p:nvPr/>
        </p:nvPicPr>
        <p:blipFill>
          <a:blip r:embed="rId3"/>
          <a:stretch>
            <a:fillRect/>
          </a:stretch>
        </p:blipFill>
        <p:spPr>
          <a:xfrm>
            <a:off x="2488515" y="4672457"/>
            <a:ext cx="1524213" cy="1467055"/>
          </a:xfrm>
          <a:prstGeom prst="rect">
            <a:avLst/>
          </a:prstGeom>
        </p:spPr>
      </p:pic>
      <p:pic>
        <p:nvPicPr>
          <p:cNvPr id="7" name="Picture 6">
            <a:extLst>
              <a:ext uri="{FF2B5EF4-FFF2-40B4-BE49-F238E27FC236}">
                <a16:creationId xmlns:a16="http://schemas.microsoft.com/office/drawing/2014/main" id="{D0779CF2-6822-64F7-0790-7FF3E5AC843B}"/>
              </a:ext>
            </a:extLst>
          </p:cNvPr>
          <p:cNvPicPr>
            <a:picLocks noChangeAspect="1"/>
          </p:cNvPicPr>
          <p:nvPr/>
        </p:nvPicPr>
        <p:blipFill>
          <a:blip r:embed="rId4"/>
          <a:stretch>
            <a:fillRect/>
          </a:stretch>
        </p:blipFill>
        <p:spPr>
          <a:xfrm>
            <a:off x="5731232" y="1997272"/>
            <a:ext cx="5184658" cy="414224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7404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What is interesting is that each model was incredibly accurate in its classification of a landing. The error comes primarily from false positives on did not land. </a:t>
            </a:r>
          </a:p>
          <a:p>
            <a:pPr>
              <a:lnSpc>
                <a:spcPct val="100000"/>
              </a:lnSpc>
              <a:spcBef>
                <a:spcPts val="1400"/>
              </a:spcBef>
            </a:pPr>
            <a:r>
              <a:rPr lang="en-US" sz="2200" dirty="0">
                <a:solidFill>
                  <a:schemeClr val="accent3">
                    <a:lumMod val="25000"/>
                  </a:schemeClr>
                </a:solidFill>
                <a:latin typeface="Abadi" panose="020B0604020104020204" pitchFamily="34" charset="0"/>
              </a:rPr>
              <a:t>What this could speak to is a need for more cases where the booster failed to land. Our test case had 30 failed counts and 60 success counts.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998F95A-984F-E28E-8083-D67742A63439}"/>
              </a:ext>
            </a:extLst>
          </p:cNvPr>
          <p:cNvPicPr>
            <a:picLocks noChangeAspect="1"/>
          </p:cNvPicPr>
          <p:nvPr/>
        </p:nvPicPr>
        <p:blipFill>
          <a:blip r:embed="rId3"/>
          <a:stretch>
            <a:fillRect/>
          </a:stretch>
        </p:blipFill>
        <p:spPr>
          <a:xfrm>
            <a:off x="5593093" y="3870731"/>
            <a:ext cx="2674575" cy="2286000"/>
          </a:xfrm>
          <a:prstGeom prst="rect">
            <a:avLst/>
          </a:prstGeom>
        </p:spPr>
      </p:pic>
      <p:pic>
        <p:nvPicPr>
          <p:cNvPr id="7" name="Picture 6">
            <a:extLst>
              <a:ext uri="{FF2B5EF4-FFF2-40B4-BE49-F238E27FC236}">
                <a16:creationId xmlns:a16="http://schemas.microsoft.com/office/drawing/2014/main" id="{49B8403A-E1E6-D307-ACCC-A0780E12B34A}"/>
              </a:ext>
            </a:extLst>
          </p:cNvPr>
          <p:cNvPicPr>
            <a:picLocks noChangeAspect="1"/>
          </p:cNvPicPr>
          <p:nvPr/>
        </p:nvPicPr>
        <p:blipFill>
          <a:blip r:embed="rId4"/>
          <a:stretch>
            <a:fillRect/>
          </a:stretch>
        </p:blipFill>
        <p:spPr>
          <a:xfrm>
            <a:off x="8416703" y="3870731"/>
            <a:ext cx="2674575" cy="2286000"/>
          </a:xfrm>
          <a:prstGeom prst="rect">
            <a:avLst/>
          </a:prstGeom>
        </p:spPr>
      </p:pic>
      <p:pic>
        <p:nvPicPr>
          <p:cNvPr id="10" name="Picture 9">
            <a:extLst>
              <a:ext uri="{FF2B5EF4-FFF2-40B4-BE49-F238E27FC236}">
                <a16:creationId xmlns:a16="http://schemas.microsoft.com/office/drawing/2014/main" id="{501A87CA-6DF6-AA1E-BBDA-9D7702DCC959}"/>
              </a:ext>
            </a:extLst>
          </p:cNvPr>
          <p:cNvPicPr>
            <a:picLocks noChangeAspect="1"/>
          </p:cNvPicPr>
          <p:nvPr/>
        </p:nvPicPr>
        <p:blipFill>
          <a:blip r:embed="rId5"/>
          <a:stretch>
            <a:fillRect/>
          </a:stretch>
        </p:blipFill>
        <p:spPr>
          <a:xfrm>
            <a:off x="8416702" y="1428146"/>
            <a:ext cx="2674575" cy="2286000"/>
          </a:xfrm>
          <a:prstGeom prst="rect">
            <a:avLst/>
          </a:prstGeom>
        </p:spPr>
      </p:pic>
      <p:pic>
        <p:nvPicPr>
          <p:cNvPr id="12" name="Picture 11">
            <a:extLst>
              <a:ext uri="{FF2B5EF4-FFF2-40B4-BE49-F238E27FC236}">
                <a16:creationId xmlns:a16="http://schemas.microsoft.com/office/drawing/2014/main" id="{CF2893DD-686A-40DE-0FB0-0CAAEC61B12D}"/>
              </a:ext>
            </a:extLst>
          </p:cNvPr>
          <p:cNvPicPr>
            <a:picLocks noChangeAspect="1"/>
          </p:cNvPicPr>
          <p:nvPr/>
        </p:nvPicPr>
        <p:blipFill>
          <a:blip r:embed="rId6"/>
          <a:stretch>
            <a:fillRect/>
          </a:stretch>
        </p:blipFill>
        <p:spPr>
          <a:xfrm>
            <a:off x="5593093" y="1428146"/>
            <a:ext cx="2674575" cy="22860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833268" cy="2414259"/>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For an additional test based on my own curiosity of having too many success results, I set about removing half of the success values and testing the models again. </a:t>
            </a:r>
          </a:p>
          <a:p>
            <a:pPr>
              <a:lnSpc>
                <a:spcPct val="100000"/>
              </a:lnSpc>
              <a:spcBef>
                <a:spcPts val="1400"/>
              </a:spcBef>
            </a:pPr>
            <a:r>
              <a:rPr lang="en-US" sz="2200" dirty="0">
                <a:solidFill>
                  <a:schemeClr val="accent3">
                    <a:lumMod val="25000"/>
                  </a:schemeClr>
                </a:solidFill>
                <a:latin typeface="Abadi"/>
              </a:rPr>
              <a:t>To my surprise, though there was a balance of 30/30 success results to failures, the models preformed worse over all.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with Less Success Instances</a:t>
            </a:r>
            <a:endParaRPr lang="en-US" dirty="0">
              <a:solidFill>
                <a:srgbClr val="0B49CB"/>
              </a:solidFill>
            </a:endParaRPr>
          </a:p>
        </p:txBody>
      </p:sp>
      <p:pic>
        <p:nvPicPr>
          <p:cNvPr id="6" name="Picture 5">
            <a:extLst>
              <a:ext uri="{FF2B5EF4-FFF2-40B4-BE49-F238E27FC236}">
                <a16:creationId xmlns:a16="http://schemas.microsoft.com/office/drawing/2014/main" id="{FBE3DC81-F40B-986A-DA14-1D618219E125}"/>
              </a:ext>
            </a:extLst>
          </p:cNvPr>
          <p:cNvPicPr>
            <a:picLocks noChangeAspect="1"/>
          </p:cNvPicPr>
          <p:nvPr/>
        </p:nvPicPr>
        <p:blipFill>
          <a:blip r:embed="rId3"/>
          <a:stretch>
            <a:fillRect/>
          </a:stretch>
        </p:blipFill>
        <p:spPr>
          <a:xfrm>
            <a:off x="2395959" y="4643878"/>
            <a:ext cx="1581371" cy="1495634"/>
          </a:xfrm>
          <a:prstGeom prst="rect">
            <a:avLst/>
          </a:prstGeom>
        </p:spPr>
      </p:pic>
      <p:pic>
        <p:nvPicPr>
          <p:cNvPr id="10" name="Picture 9">
            <a:extLst>
              <a:ext uri="{FF2B5EF4-FFF2-40B4-BE49-F238E27FC236}">
                <a16:creationId xmlns:a16="http://schemas.microsoft.com/office/drawing/2014/main" id="{65E28576-6A64-E0C5-43F2-41F205FFFEB6}"/>
              </a:ext>
            </a:extLst>
          </p:cNvPr>
          <p:cNvPicPr>
            <a:picLocks noChangeAspect="1"/>
          </p:cNvPicPr>
          <p:nvPr/>
        </p:nvPicPr>
        <p:blipFill>
          <a:blip r:embed="rId4"/>
          <a:stretch>
            <a:fillRect/>
          </a:stretch>
        </p:blipFill>
        <p:spPr>
          <a:xfrm>
            <a:off x="5875611" y="1997272"/>
            <a:ext cx="5184658" cy="4142240"/>
          </a:xfrm>
          <a:prstGeom prst="rect">
            <a:avLst/>
          </a:prstGeom>
        </p:spPr>
      </p:pic>
    </p:spTree>
    <p:extLst>
      <p:ext uri="{BB962C8B-B14F-4D97-AF65-F5344CB8AC3E}">
        <p14:creationId xmlns:p14="http://schemas.microsoft.com/office/powerpoint/2010/main" val="360511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7404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What is interesting is that each model actually preformed differently in terms of correct classification, unlike the previous with high priority of true positives over true negatives. Here the results seemed rather split.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CC5FB924-BE5A-65D4-5538-6D441A78D112}"/>
              </a:ext>
            </a:extLst>
          </p:cNvPr>
          <p:cNvPicPr>
            <a:picLocks noChangeAspect="1"/>
          </p:cNvPicPr>
          <p:nvPr/>
        </p:nvPicPr>
        <p:blipFill>
          <a:blip r:embed="rId3"/>
          <a:stretch>
            <a:fillRect/>
          </a:stretch>
        </p:blipFill>
        <p:spPr>
          <a:xfrm>
            <a:off x="8423487" y="3848952"/>
            <a:ext cx="2734320" cy="2377440"/>
          </a:xfrm>
          <a:prstGeom prst="rect">
            <a:avLst/>
          </a:prstGeom>
        </p:spPr>
      </p:pic>
      <p:pic>
        <p:nvPicPr>
          <p:cNvPr id="11" name="Picture 10">
            <a:extLst>
              <a:ext uri="{FF2B5EF4-FFF2-40B4-BE49-F238E27FC236}">
                <a16:creationId xmlns:a16="http://schemas.microsoft.com/office/drawing/2014/main" id="{2CA30E27-5368-9443-0E9C-BDD009BF5DF9}"/>
              </a:ext>
            </a:extLst>
          </p:cNvPr>
          <p:cNvPicPr>
            <a:picLocks noChangeAspect="1"/>
          </p:cNvPicPr>
          <p:nvPr/>
        </p:nvPicPr>
        <p:blipFill>
          <a:blip r:embed="rId4"/>
          <a:stretch>
            <a:fillRect/>
          </a:stretch>
        </p:blipFill>
        <p:spPr>
          <a:xfrm>
            <a:off x="8350012" y="1325223"/>
            <a:ext cx="2807795" cy="2377440"/>
          </a:xfrm>
          <a:prstGeom prst="rect">
            <a:avLst/>
          </a:prstGeom>
        </p:spPr>
      </p:pic>
      <p:pic>
        <p:nvPicPr>
          <p:cNvPr id="14" name="Picture 13">
            <a:extLst>
              <a:ext uri="{FF2B5EF4-FFF2-40B4-BE49-F238E27FC236}">
                <a16:creationId xmlns:a16="http://schemas.microsoft.com/office/drawing/2014/main" id="{746E1401-F9D3-7CBB-1CF2-0775E5F17088}"/>
              </a:ext>
            </a:extLst>
          </p:cNvPr>
          <p:cNvPicPr>
            <a:picLocks noChangeAspect="1"/>
          </p:cNvPicPr>
          <p:nvPr/>
        </p:nvPicPr>
        <p:blipFill>
          <a:blip r:embed="rId5"/>
          <a:stretch>
            <a:fillRect/>
          </a:stretch>
        </p:blipFill>
        <p:spPr>
          <a:xfrm>
            <a:off x="5491547" y="3848952"/>
            <a:ext cx="2807795" cy="2377440"/>
          </a:xfrm>
          <a:prstGeom prst="rect">
            <a:avLst/>
          </a:prstGeom>
        </p:spPr>
      </p:pic>
      <p:pic>
        <p:nvPicPr>
          <p:cNvPr id="16" name="Picture 15">
            <a:extLst>
              <a:ext uri="{FF2B5EF4-FFF2-40B4-BE49-F238E27FC236}">
                <a16:creationId xmlns:a16="http://schemas.microsoft.com/office/drawing/2014/main" id="{5B4250FF-850A-03C8-656D-D97F7C5192FF}"/>
              </a:ext>
            </a:extLst>
          </p:cNvPr>
          <p:cNvPicPr>
            <a:picLocks noChangeAspect="1"/>
          </p:cNvPicPr>
          <p:nvPr/>
        </p:nvPicPr>
        <p:blipFill>
          <a:blip r:embed="rId6"/>
          <a:stretch>
            <a:fillRect/>
          </a:stretch>
        </p:blipFill>
        <p:spPr>
          <a:xfrm>
            <a:off x="5491547" y="1330672"/>
            <a:ext cx="2734320" cy="2377440"/>
          </a:xfrm>
          <a:prstGeom prst="rect">
            <a:avLst/>
          </a:prstGeom>
        </p:spPr>
      </p:pic>
    </p:spTree>
    <p:extLst>
      <p:ext uri="{BB962C8B-B14F-4D97-AF65-F5344CB8AC3E}">
        <p14:creationId xmlns:p14="http://schemas.microsoft.com/office/powerpoint/2010/main" val="1809375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Knowing that unlike last time, the classification results were not as consistent, I was curious if all 4 models together in vote would be stronger than their individual parts. Unfortunately the classification rate matched the success rate of Logistic Regression.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prediction results</a:t>
            </a:r>
            <a:endParaRPr lang="en-US" dirty="0">
              <a:solidFill>
                <a:srgbClr val="0B49CB"/>
              </a:solidFill>
            </a:endParaRPr>
          </a:p>
        </p:txBody>
      </p:sp>
      <p:pic>
        <p:nvPicPr>
          <p:cNvPr id="3" name="Picture 2">
            <a:extLst>
              <a:ext uri="{FF2B5EF4-FFF2-40B4-BE49-F238E27FC236}">
                <a16:creationId xmlns:a16="http://schemas.microsoft.com/office/drawing/2014/main" id="{24D7D6A5-4E4A-A2C9-5D0E-7DD2F220C401}"/>
              </a:ext>
            </a:extLst>
          </p:cNvPr>
          <p:cNvPicPr>
            <a:picLocks noChangeAspect="1"/>
          </p:cNvPicPr>
          <p:nvPr/>
        </p:nvPicPr>
        <p:blipFill>
          <a:blip r:embed="rId3"/>
          <a:stretch>
            <a:fillRect/>
          </a:stretch>
        </p:blipFill>
        <p:spPr>
          <a:xfrm>
            <a:off x="3625719" y="4601917"/>
            <a:ext cx="4804183" cy="549049"/>
          </a:xfrm>
          <a:prstGeom prst="rect">
            <a:avLst/>
          </a:prstGeom>
        </p:spPr>
      </p:pic>
    </p:spTree>
    <p:extLst>
      <p:ext uri="{BB962C8B-B14F-4D97-AF65-F5344CB8AC3E}">
        <p14:creationId xmlns:p14="http://schemas.microsoft.com/office/powerpoint/2010/main" val="2216247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1592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models have high recall and perfect sensitivity. Each of the three models correctly identified every case of true positive (The booster Landed)</a:t>
            </a:r>
          </a:p>
          <a:p>
            <a:pPr>
              <a:lnSpc>
                <a:spcPct val="100000"/>
              </a:lnSpc>
              <a:spcBef>
                <a:spcPts val="1400"/>
              </a:spcBef>
            </a:pPr>
            <a:r>
              <a:rPr lang="en-US" sz="2200" dirty="0">
                <a:solidFill>
                  <a:schemeClr val="accent3">
                    <a:lumMod val="25000"/>
                  </a:schemeClr>
                </a:solidFill>
                <a:latin typeface="Abadi" panose="020B0604020104020204" pitchFamily="34" charset="0"/>
              </a:rPr>
              <a:t>The models have decent precision. 20% of instances labeled as Landed were actually ‘Did not Land’. </a:t>
            </a:r>
          </a:p>
          <a:p>
            <a:pPr>
              <a:lnSpc>
                <a:spcPct val="100000"/>
              </a:lnSpc>
              <a:spcBef>
                <a:spcPts val="1400"/>
              </a:spcBef>
            </a:pPr>
            <a:r>
              <a:rPr lang="en-US" sz="2200" dirty="0">
                <a:solidFill>
                  <a:schemeClr val="accent3">
                    <a:lumMod val="25000"/>
                  </a:schemeClr>
                </a:solidFill>
                <a:latin typeface="Abadi" panose="020B0604020104020204" pitchFamily="34" charset="0"/>
              </a:rPr>
              <a:t>With these in mind, we can be confident when the model labels a result as ‘Will not land’ as no false Positives occurred in the three preforming models. If the predicted result is labeled as ‘Will land’ then we can be pretty confident in the result.</a:t>
            </a:r>
          </a:p>
          <a:p>
            <a:pPr>
              <a:lnSpc>
                <a:spcPct val="100000"/>
              </a:lnSpc>
              <a:spcBef>
                <a:spcPts val="1400"/>
              </a:spcBef>
            </a:pPr>
            <a:r>
              <a:rPr lang="en-US" sz="2200" dirty="0">
                <a:solidFill>
                  <a:schemeClr val="accent3">
                    <a:lumMod val="25000"/>
                  </a:schemeClr>
                </a:solidFill>
                <a:latin typeface="Abadi" panose="020B0604020104020204" pitchFamily="34" charset="0"/>
              </a:rPr>
              <a:t>More avenues of data should be explored. All that was examined were features in company control. Features such as weather at landing site could yield more insight into why some booster landings, especially more recent ones, failed.</a:t>
            </a:r>
          </a:p>
          <a:p>
            <a:pPr>
              <a:lnSpc>
                <a:spcPct val="100000"/>
              </a:lnSpc>
              <a:spcBef>
                <a:spcPts val="1400"/>
              </a:spcBef>
            </a:pPr>
            <a:r>
              <a:rPr lang="en-US" sz="2200" dirty="0">
                <a:solidFill>
                  <a:schemeClr val="accent3">
                    <a:lumMod val="25000"/>
                  </a:schemeClr>
                </a:solidFill>
                <a:latin typeface="Abadi" panose="020B0604020104020204" pitchFamily="34" charset="0"/>
              </a:rPr>
              <a:t>For the sake of common answers, we also limited ourselves to not using more recent data. Landing results may have improved further in the early 2020’s.</a:t>
            </a:r>
            <a:endParaRPr lang="en-US" sz="1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Access to </a:t>
            </a:r>
            <a:r>
              <a:rPr lang="en-US" sz="2200" dirty="0">
                <a:solidFill>
                  <a:schemeClr val="accent3">
                    <a:lumMod val="25000"/>
                  </a:schemeClr>
                </a:solidFill>
                <a:latin typeface="Abadi" panose="020B0604020104020204" pitchFamily="34" charset="0"/>
                <a:hlinkClick r:id="rId4"/>
              </a:rPr>
              <a:t>GitHub</a:t>
            </a:r>
            <a:r>
              <a:rPr lang="en-US" sz="2200" dirty="0">
                <a:solidFill>
                  <a:schemeClr val="accent3">
                    <a:lumMod val="25000"/>
                  </a:schemeClr>
                </a:solidFill>
                <a:latin typeface="Abadi" panose="020B0604020104020204" pitchFamily="34" charset="0"/>
              </a:rPr>
              <a:t> with all notebooks, images, and scripts.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A3CAD58F-B1D7-BE8B-6FC2-82A0885060B2}"/>
              </a:ext>
            </a:extLst>
          </p:cNvPr>
          <p:cNvSpPr txBox="1">
            <a:spLocks/>
          </p:cNvSpPr>
          <p:nvPr/>
        </p:nvSpPr>
        <p:spPr>
          <a:xfrm>
            <a:off x="770011" y="1580809"/>
            <a:ext cx="10104817" cy="510875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SpaceX records data of their launches for public use via their </a:t>
            </a:r>
            <a:r>
              <a:rPr lang="en-US" sz="7200" dirty="0" err="1">
                <a:solidFill>
                  <a:schemeClr val="bg2">
                    <a:lumMod val="50000"/>
                  </a:schemeClr>
                </a:solidFill>
                <a:latin typeface="Abadi"/>
              </a:rPr>
              <a:t>api’s</a:t>
            </a:r>
            <a:r>
              <a:rPr lang="en-US" sz="7200" dirty="0">
                <a:solidFill>
                  <a:schemeClr val="bg2">
                    <a:lumMod val="50000"/>
                  </a:schemeClr>
                </a:solidFill>
                <a:latin typeface="Abadi"/>
              </a:rPr>
              <a:t>, as well as publicly curated data on Wikipedia that was scrapable.</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With a focus on landing success, information about booster version, launch site, landing type, payload weight, and many other rocket based features were organized.</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Categorical classification models were employed and tested to find a model providing optimal results.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A01385F4-219C-57BA-0185-257D9662793E}"/>
              </a:ext>
            </a:extLst>
          </p:cNvPr>
          <p:cNvSpPr txBox="1">
            <a:spLocks/>
          </p:cNvSpPr>
          <p:nvPr/>
        </p:nvSpPr>
        <p:spPr>
          <a:xfrm>
            <a:off x="770011"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data was gathered from two publicly available sources. </a:t>
            </a:r>
          </a:p>
          <a:p>
            <a:pPr>
              <a:lnSpc>
                <a:spcPct val="100000"/>
              </a:lnSpc>
              <a:spcBef>
                <a:spcPts val="1400"/>
              </a:spcBef>
            </a:pPr>
            <a:r>
              <a:rPr lang="en-US" sz="2200">
                <a:solidFill>
                  <a:schemeClr val="accent3">
                    <a:lumMod val="25000"/>
                  </a:schemeClr>
                </a:solidFill>
                <a:latin typeface="Abadi" panose="020B0604020104020204" pitchFamily="34" charset="0"/>
              </a:rPr>
              <a:t>The primary source was SpaceX themselves.</a:t>
            </a:r>
          </a:p>
          <a:p>
            <a:pPr lvl="1">
              <a:lnSpc>
                <a:spcPct val="100000"/>
              </a:lnSpc>
              <a:spcBef>
                <a:spcPts val="1400"/>
              </a:spcBef>
            </a:pPr>
            <a:r>
              <a:rPr lang="en-US" sz="1800">
                <a:solidFill>
                  <a:schemeClr val="accent3">
                    <a:lumMod val="25000"/>
                  </a:schemeClr>
                </a:solidFill>
                <a:latin typeface="Abadi" panose="020B0604020104020204" pitchFamily="34" charset="0"/>
              </a:rPr>
              <a:t>Their data is stored and accessible across multiple API sources. </a:t>
            </a:r>
          </a:p>
          <a:p>
            <a:pPr lvl="1">
              <a:lnSpc>
                <a:spcPct val="100000"/>
              </a:lnSpc>
              <a:spcBef>
                <a:spcPts val="1400"/>
              </a:spcBef>
            </a:pPr>
            <a:r>
              <a:rPr lang="en-US" sz="1800">
                <a:solidFill>
                  <a:schemeClr val="accent3">
                    <a:lumMod val="25000"/>
                  </a:schemeClr>
                </a:solidFill>
                <a:latin typeface="Abadi" panose="020B0604020104020204" pitchFamily="34" charset="0"/>
              </a:rPr>
              <a:t>For making use of their data, it was necessary to make recurrent calls to each of their API’s to build a full picture of the data set we required</a:t>
            </a:r>
          </a:p>
          <a:p>
            <a:pPr>
              <a:lnSpc>
                <a:spcPct val="100000"/>
              </a:lnSpc>
              <a:spcBef>
                <a:spcPts val="1400"/>
              </a:spcBef>
            </a:pPr>
            <a:r>
              <a:rPr lang="en-US" sz="2200">
                <a:solidFill>
                  <a:schemeClr val="accent3">
                    <a:lumMod val="25000"/>
                  </a:schemeClr>
                </a:solidFill>
                <a:latin typeface="Abadi" panose="020B0604020104020204" pitchFamily="34" charset="0"/>
              </a:rPr>
              <a:t>The secondary source was scraping charts on Wikipedia</a:t>
            </a:r>
          </a:p>
          <a:p>
            <a:pPr lvl="1">
              <a:lnSpc>
                <a:spcPct val="100000"/>
              </a:lnSpc>
              <a:spcBef>
                <a:spcPts val="1400"/>
              </a:spcBef>
            </a:pPr>
            <a:r>
              <a:rPr lang="en-US" sz="1800">
                <a:solidFill>
                  <a:schemeClr val="accent3">
                    <a:lumMod val="25000"/>
                  </a:schemeClr>
                </a:solidFill>
                <a:latin typeface="Abadi" panose="020B0604020104020204" pitchFamily="34" charset="0"/>
              </a:rPr>
              <a:t>Their charts are convenient for data collection, as they have all the data points we are looking for.</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 Placeholder 2">
            <a:extLst>
              <a:ext uri="{FF2B5EF4-FFF2-40B4-BE49-F238E27FC236}">
                <a16:creationId xmlns:a16="http://schemas.microsoft.com/office/drawing/2014/main" id="{B2D4F30E-BF21-C9F1-43DB-B54EF4D9ECD2}"/>
              </a:ext>
            </a:extLst>
          </p:cNvPr>
          <p:cNvSpPr txBox="1">
            <a:spLocks/>
          </p:cNvSpPr>
          <p:nvPr/>
        </p:nvSpPr>
        <p:spPr>
          <a:xfrm>
            <a:off x="820738" y="1800225"/>
            <a:ext cx="4640263" cy="4225925"/>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initial data call was to /v4/launches/past. This resulted in primarily useful data such as rocket ID, mission success, date time, but not everything we needed. </a:t>
            </a:r>
          </a:p>
          <a:p>
            <a:pPr lvl="1">
              <a:lnSpc>
                <a:spcPct val="100000"/>
              </a:lnSpc>
              <a:spcBef>
                <a:spcPts val="1400"/>
              </a:spcBef>
            </a:pPr>
            <a:r>
              <a:rPr lang="en-US" sz="2200">
                <a:solidFill>
                  <a:schemeClr val="accent3">
                    <a:lumMod val="25000"/>
                  </a:schemeClr>
                </a:solidFill>
                <a:latin typeface="Abadi" panose="020B0604020104020204" pitchFamily="34" charset="0"/>
              </a:rPr>
              <a:t>v4/rockets/ Gave us access to information on the boosters</a:t>
            </a:r>
          </a:p>
          <a:p>
            <a:pPr lvl="1">
              <a:lnSpc>
                <a:spcPct val="100000"/>
              </a:lnSpc>
              <a:spcBef>
                <a:spcPts val="1400"/>
              </a:spcBef>
            </a:pPr>
            <a:r>
              <a:rPr lang="en-US" sz="2200">
                <a:solidFill>
                  <a:schemeClr val="accent3">
                    <a:lumMod val="25000"/>
                  </a:schemeClr>
                </a:solidFill>
                <a:latin typeface="Abadi" panose="020B0604020104020204" pitchFamily="34" charset="0"/>
              </a:rPr>
              <a:t>v4/launchpads/ took the launchpad id to grant us coordinates and site name</a:t>
            </a:r>
          </a:p>
          <a:p>
            <a:pPr lvl="1">
              <a:lnSpc>
                <a:spcPct val="100000"/>
              </a:lnSpc>
              <a:spcBef>
                <a:spcPts val="1400"/>
              </a:spcBef>
            </a:pPr>
            <a:r>
              <a:rPr lang="en-US" sz="2200">
                <a:solidFill>
                  <a:schemeClr val="accent3">
                    <a:lumMod val="25000"/>
                  </a:schemeClr>
                </a:solidFill>
                <a:latin typeface="Abadi" panose="020B0604020104020204" pitchFamily="34" charset="0"/>
              </a:rPr>
              <a:t>v4/payloads/ let us know the weight and intended trajectory of each payload</a:t>
            </a:r>
          </a:p>
          <a:p>
            <a:pPr lvl="1">
              <a:lnSpc>
                <a:spcPct val="100000"/>
              </a:lnSpc>
              <a:spcBef>
                <a:spcPts val="1400"/>
              </a:spcBef>
            </a:pPr>
            <a:r>
              <a:rPr lang="en-US" sz="2200">
                <a:solidFill>
                  <a:schemeClr val="accent3">
                    <a:lumMod val="25000"/>
                  </a:schemeClr>
                </a:solidFill>
                <a:latin typeface="Abadi" panose="020B0604020104020204" pitchFamily="34" charset="0"/>
              </a:rPr>
              <a:t>v4/cores/ gave use core serial numbers, reuse count, block data, the actual landing success and landing tyle, and info about the landing like legs, pad, and fins.</a:t>
            </a:r>
          </a:p>
          <a:p>
            <a:pPr>
              <a:lnSpc>
                <a:spcPct val="100000"/>
              </a:lnSpc>
              <a:spcBef>
                <a:spcPts val="1400"/>
              </a:spcBef>
            </a:pPr>
            <a:r>
              <a:rPr lang="en-US" sz="2600">
                <a:solidFill>
                  <a:schemeClr val="accent3">
                    <a:lumMod val="25000"/>
                  </a:schemeClr>
                </a:solidFill>
                <a:latin typeface="Abadi"/>
              </a:rPr>
              <a:t>With each successive API call we were able to build a more complete picture around the landing of the booster.</a:t>
            </a:r>
          </a:p>
          <a:p>
            <a:r>
              <a:rPr lang="en-US"/>
              <a:t>Here is the </a:t>
            </a:r>
            <a:r>
              <a:rPr lang="en-US">
                <a:hlinkClick r:id="rId3"/>
              </a:rPr>
              <a:t>notebook</a:t>
            </a:r>
            <a:r>
              <a:rPr lang="en-US"/>
              <a:t> where the API data was collected.</a:t>
            </a:r>
            <a:endParaRPr lang="en-US" dirty="0"/>
          </a:p>
        </p:txBody>
      </p:sp>
      <p:sp>
        <p:nvSpPr>
          <p:cNvPr id="7" name="Rectangle 6">
            <a:extLst>
              <a:ext uri="{FF2B5EF4-FFF2-40B4-BE49-F238E27FC236}">
                <a16:creationId xmlns:a16="http://schemas.microsoft.com/office/drawing/2014/main" id="{3F438EA6-DE91-16E8-0C75-0D1F475765A4}"/>
              </a:ext>
            </a:extLst>
          </p:cNvPr>
          <p:cNvSpPr/>
          <p:nvPr/>
        </p:nvSpPr>
        <p:spPr>
          <a:xfrm>
            <a:off x="6627873" y="1917087"/>
            <a:ext cx="3918665"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 collection of past launches</a:t>
            </a:r>
          </a:p>
        </p:txBody>
      </p:sp>
      <p:sp>
        <p:nvSpPr>
          <p:cNvPr id="8" name="Arrow: Down 7">
            <a:extLst>
              <a:ext uri="{FF2B5EF4-FFF2-40B4-BE49-F238E27FC236}">
                <a16:creationId xmlns:a16="http://schemas.microsoft.com/office/drawing/2014/main" id="{8DA55008-530F-0A77-7F69-D5FF7B11F27A}"/>
              </a:ext>
            </a:extLst>
          </p:cNvPr>
          <p:cNvSpPr/>
          <p:nvPr/>
        </p:nvSpPr>
        <p:spPr>
          <a:xfrm>
            <a:off x="6096000" y="2701949"/>
            <a:ext cx="1191699" cy="727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‘rocket’</a:t>
            </a:r>
          </a:p>
        </p:txBody>
      </p:sp>
      <p:sp>
        <p:nvSpPr>
          <p:cNvPr id="9" name="Arrow: Down 8">
            <a:extLst>
              <a:ext uri="{FF2B5EF4-FFF2-40B4-BE49-F238E27FC236}">
                <a16:creationId xmlns:a16="http://schemas.microsoft.com/office/drawing/2014/main" id="{C587038E-9F39-FC49-F46F-9DD866AF3348}"/>
              </a:ext>
            </a:extLst>
          </p:cNvPr>
          <p:cNvSpPr/>
          <p:nvPr/>
        </p:nvSpPr>
        <p:spPr>
          <a:xfrm>
            <a:off x="7287699" y="2701949"/>
            <a:ext cx="1191699" cy="727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‘launchpad’</a:t>
            </a:r>
          </a:p>
        </p:txBody>
      </p:sp>
      <p:sp>
        <p:nvSpPr>
          <p:cNvPr id="10" name="Arrow: Down 9">
            <a:extLst>
              <a:ext uri="{FF2B5EF4-FFF2-40B4-BE49-F238E27FC236}">
                <a16:creationId xmlns:a16="http://schemas.microsoft.com/office/drawing/2014/main" id="{BE74E039-509D-7B92-96E5-C7034AC411DF}"/>
              </a:ext>
            </a:extLst>
          </p:cNvPr>
          <p:cNvSpPr/>
          <p:nvPr/>
        </p:nvSpPr>
        <p:spPr>
          <a:xfrm>
            <a:off x="8479398" y="2701949"/>
            <a:ext cx="1191699" cy="727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‘pay</a:t>
            </a:r>
          </a:p>
          <a:p>
            <a:pPr algn="ctr"/>
            <a:r>
              <a:rPr lang="en-US" sz="1000" dirty="0"/>
              <a:t>load’</a:t>
            </a:r>
          </a:p>
        </p:txBody>
      </p:sp>
      <p:sp>
        <p:nvSpPr>
          <p:cNvPr id="12" name="Arrow: Down 11">
            <a:extLst>
              <a:ext uri="{FF2B5EF4-FFF2-40B4-BE49-F238E27FC236}">
                <a16:creationId xmlns:a16="http://schemas.microsoft.com/office/drawing/2014/main" id="{93E3BB8F-F7E7-0386-B31F-81A241F15358}"/>
              </a:ext>
            </a:extLst>
          </p:cNvPr>
          <p:cNvSpPr/>
          <p:nvPr/>
        </p:nvSpPr>
        <p:spPr>
          <a:xfrm>
            <a:off x="9671097" y="2701949"/>
            <a:ext cx="1191699" cy="727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‘core’</a:t>
            </a:r>
          </a:p>
        </p:txBody>
      </p:sp>
      <p:sp>
        <p:nvSpPr>
          <p:cNvPr id="13" name="Rectangle: Rounded Corners 12">
            <a:extLst>
              <a:ext uri="{FF2B5EF4-FFF2-40B4-BE49-F238E27FC236}">
                <a16:creationId xmlns:a16="http://schemas.microsoft.com/office/drawing/2014/main" id="{BCE986E3-6147-2F17-7F51-25AA5B53F45E}"/>
              </a:ext>
            </a:extLst>
          </p:cNvPr>
          <p:cNvSpPr/>
          <p:nvPr/>
        </p:nvSpPr>
        <p:spPr>
          <a:xfrm>
            <a:off x="6215170" y="3602598"/>
            <a:ext cx="1024403" cy="1691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on booster version</a:t>
            </a:r>
          </a:p>
        </p:txBody>
      </p:sp>
      <p:sp>
        <p:nvSpPr>
          <p:cNvPr id="15" name="Rectangle: Rounded Corners 14">
            <a:extLst>
              <a:ext uri="{FF2B5EF4-FFF2-40B4-BE49-F238E27FC236}">
                <a16:creationId xmlns:a16="http://schemas.microsoft.com/office/drawing/2014/main" id="{4BA337E7-DD96-3860-B406-FA09B284289D}"/>
              </a:ext>
            </a:extLst>
          </p:cNvPr>
          <p:cNvSpPr/>
          <p:nvPr/>
        </p:nvSpPr>
        <p:spPr>
          <a:xfrm>
            <a:off x="7371346" y="3580124"/>
            <a:ext cx="1024403" cy="1691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a:t>
            </a:r>
            <a:r>
              <a:rPr lang="en-US" dirty="0" err="1"/>
              <a:t>lat</a:t>
            </a:r>
            <a:r>
              <a:rPr lang="en-US" dirty="0"/>
              <a:t>, long, and name</a:t>
            </a:r>
          </a:p>
        </p:txBody>
      </p:sp>
      <p:sp>
        <p:nvSpPr>
          <p:cNvPr id="16" name="Rectangle: Rounded Corners 15">
            <a:extLst>
              <a:ext uri="{FF2B5EF4-FFF2-40B4-BE49-F238E27FC236}">
                <a16:creationId xmlns:a16="http://schemas.microsoft.com/office/drawing/2014/main" id="{A983B51A-D67B-15D0-537D-A439CEF0DF3C}"/>
              </a:ext>
            </a:extLst>
          </p:cNvPr>
          <p:cNvSpPr/>
          <p:nvPr/>
        </p:nvSpPr>
        <p:spPr>
          <a:xfrm>
            <a:off x="8587205" y="3580123"/>
            <a:ext cx="1024403" cy="1691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on payload mass and orbit</a:t>
            </a:r>
          </a:p>
        </p:txBody>
      </p:sp>
      <p:sp>
        <p:nvSpPr>
          <p:cNvPr id="17" name="Rectangle: Rounded Corners 16">
            <a:extLst>
              <a:ext uri="{FF2B5EF4-FFF2-40B4-BE49-F238E27FC236}">
                <a16:creationId xmlns:a16="http://schemas.microsoft.com/office/drawing/2014/main" id="{64EEAEE9-B213-EF6E-5195-0ABD94D1722E}"/>
              </a:ext>
            </a:extLst>
          </p:cNvPr>
          <p:cNvSpPr/>
          <p:nvPr/>
        </p:nvSpPr>
        <p:spPr>
          <a:xfrm>
            <a:off x="9764008" y="3580124"/>
            <a:ext cx="1024403" cy="1691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on landing success and type</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Text Placeholder 2">
            <a:extLst>
              <a:ext uri="{FF2B5EF4-FFF2-40B4-BE49-F238E27FC236}">
                <a16:creationId xmlns:a16="http://schemas.microsoft.com/office/drawing/2014/main" id="{DE801FC4-9E93-7F5F-A81A-337A5CC9423C}"/>
              </a:ext>
            </a:extLst>
          </p:cNvPr>
          <p:cNvSpPr txBox="1">
            <a:spLocks/>
          </p:cNvSpPr>
          <p:nvPr/>
        </p:nvSpPr>
        <p:spPr>
          <a:xfrm>
            <a:off x="922411" y="1792288"/>
            <a:ext cx="3932238" cy="423328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Much more straight forward, Wikipedia has their data in accessible tables we can make use of with web scrapping</a:t>
            </a:r>
          </a:p>
          <a:p>
            <a:pPr lvl="1">
              <a:lnSpc>
                <a:spcPct val="100000"/>
              </a:lnSpc>
              <a:spcBef>
                <a:spcPts val="1400"/>
              </a:spcBef>
            </a:pPr>
            <a:r>
              <a:rPr lang="en-US" sz="1800" dirty="0">
                <a:solidFill>
                  <a:schemeClr val="accent3">
                    <a:lumMod val="25000"/>
                  </a:schemeClr>
                </a:solidFill>
                <a:latin typeface="Abadi"/>
              </a:rPr>
              <a:t>Data including launch count, date, booster version, payload mass, launch orbit, and booster landing outcome.</a:t>
            </a:r>
          </a:p>
          <a:p>
            <a:pPr lvl="1">
              <a:lnSpc>
                <a:spcPct val="100000"/>
              </a:lnSpc>
              <a:spcBef>
                <a:spcPts val="1400"/>
              </a:spcBef>
            </a:pPr>
            <a:r>
              <a:rPr lang="en-US" sz="1800" dirty="0">
                <a:solidFill>
                  <a:schemeClr val="accent3">
                    <a:lumMod val="25000"/>
                  </a:schemeClr>
                </a:solidFill>
                <a:latin typeface="Abadi"/>
              </a:rPr>
              <a:t>Compared to the API approach, all the data we were looking for was this time in one place.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a:t>
            </a:r>
            <a:r>
              <a:rPr lang="en-US" sz="2200" dirty="0">
                <a:solidFill>
                  <a:schemeClr val="accent3">
                    <a:lumMod val="25000"/>
                  </a:schemeClr>
                </a:solidFill>
                <a:latin typeface="Abadi" panose="020B0604020104020204" pitchFamily="34" charset="0"/>
                <a:hlinkClick r:id="rId3"/>
              </a:rPr>
              <a:t>notebook</a:t>
            </a:r>
            <a:r>
              <a:rPr lang="en-US" sz="2200" dirty="0">
                <a:solidFill>
                  <a:schemeClr val="accent3">
                    <a:lumMod val="25000"/>
                  </a:schemeClr>
                </a:solidFill>
                <a:latin typeface="Abadi" panose="020B0604020104020204" pitchFamily="34" charset="0"/>
              </a:rPr>
              <a:t> where web-scrapping was used for data collection.</a:t>
            </a:r>
          </a:p>
        </p:txBody>
      </p:sp>
      <p:sp>
        <p:nvSpPr>
          <p:cNvPr id="7" name="Rectangle 6">
            <a:extLst>
              <a:ext uri="{FF2B5EF4-FFF2-40B4-BE49-F238E27FC236}">
                <a16:creationId xmlns:a16="http://schemas.microsoft.com/office/drawing/2014/main" id="{8C865EA6-1C2C-D080-A288-FC423D6153C9}"/>
              </a:ext>
            </a:extLst>
          </p:cNvPr>
          <p:cNvSpPr/>
          <p:nvPr/>
        </p:nvSpPr>
        <p:spPr>
          <a:xfrm>
            <a:off x="6096000" y="1973179"/>
            <a:ext cx="5173589" cy="481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Access to Wikipedia page</a:t>
            </a:r>
          </a:p>
        </p:txBody>
      </p:sp>
      <p:sp>
        <p:nvSpPr>
          <p:cNvPr id="8" name="Arrow: Down 7">
            <a:extLst>
              <a:ext uri="{FF2B5EF4-FFF2-40B4-BE49-F238E27FC236}">
                <a16:creationId xmlns:a16="http://schemas.microsoft.com/office/drawing/2014/main" id="{81B94252-152E-8C4E-4096-C61F951303D2}"/>
              </a:ext>
            </a:extLst>
          </p:cNvPr>
          <p:cNvSpPr/>
          <p:nvPr/>
        </p:nvSpPr>
        <p:spPr>
          <a:xfrm>
            <a:off x="7658959" y="2635333"/>
            <a:ext cx="2041931" cy="2909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982CDA-60C1-2832-0F56-415049664214}"/>
              </a:ext>
            </a:extLst>
          </p:cNvPr>
          <p:cNvSpPr/>
          <p:nvPr/>
        </p:nvSpPr>
        <p:spPr>
          <a:xfrm>
            <a:off x="6627681" y="3121335"/>
            <a:ext cx="4104487" cy="481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Pulling out tables on launch and landing data</a:t>
            </a:r>
          </a:p>
        </p:txBody>
      </p:sp>
      <p:sp>
        <p:nvSpPr>
          <p:cNvPr id="10" name="Arrow: Down 9">
            <a:extLst>
              <a:ext uri="{FF2B5EF4-FFF2-40B4-BE49-F238E27FC236}">
                <a16:creationId xmlns:a16="http://schemas.microsoft.com/office/drawing/2014/main" id="{B0B28C28-D7CF-BB21-7B08-722827973FD9}"/>
              </a:ext>
            </a:extLst>
          </p:cNvPr>
          <p:cNvSpPr/>
          <p:nvPr/>
        </p:nvSpPr>
        <p:spPr>
          <a:xfrm>
            <a:off x="7658958" y="3880888"/>
            <a:ext cx="2041931" cy="2909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B99859-0B25-A5E6-15B3-1D76163E27C0}"/>
              </a:ext>
            </a:extLst>
          </p:cNvPr>
          <p:cNvSpPr/>
          <p:nvPr/>
        </p:nvSpPr>
        <p:spPr>
          <a:xfrm>
            <a:off x="6662528" y="4404820"/>
            <a:ext cx="4104487" cy="481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Pulling column features from table data</a:t>
            </a:r>
          </a:p>
        </p:txBody>
      </p:sp>
      <p:sp>
        <p:nvSpPr>
          <p:cNvPr id="15" name="Arrow: Down 14">
            <a:extLst>
              <a:ext uri="{FF2B5EF4-FFF2-40B4-BE49-F238E27FC236}">
                <a16:creationId xmlns:a16="http://schemas.microsoft.com/office/drawing/2014/main" id="{3E66AE1B-6A8E-B3C1-1FEA-1D0F2DC9DDB7}"/>
              </a:ext>
            </a:extLst>
          </p:cNvPr>
          <p:cNvSpPr/>
          <p:nvPr/>
        </p:nvSpPr>
        <p:spPr>
          <a:xfrm>
            <a:off x="7658958" y="5075151"/>
            <a:ext cx="2041932" cy="2909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589BC58-E549-8867-E1EE-642FAC64592D}"/>
              </a:ext>
            </a:extLst>
          </p:cNvPr>
          <p:cNvSpPr/>
          <p:nvPr/>
        </p:nvSpPr>
        <p:spPr>
          <a:xfrm>
            <a:off x="6352674" y="5555152"/>
            <a:ext cx="4798881"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Storing resulting data into </a:t>
            </a:r>
            <a:r>
              <a:rPr lang="en-US" dirty="0" err="1"/>
              <a:t>dataframe</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389</TotalTime>
  <Words>3355</Words>
  <Application>Microsoft Office PowerPoint</Application>
  <PresentationFormat>Widescreen</PresentationFormat>
  <Paragraphs>256</Paragraphs>
  <Slides>50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Garrett Isaacs</cp:lastModifiedBy>
  <cp:revision>202</cp:revision>
  <dcterms:created xsi:type="dcterms:W3CDTF">2021-04-29T18:58:34Z</dcterms:created>
  <dcterms:modified xsi:type="dcterms:W3CDTF">2024-06-04T22:07:12Z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